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1"/>
  </p:notesMasterIdLst>
  <p:sldIdLst>
    <p:sldId id="256" r:id="rId2"/>
    <p:sldId id="282" r:id="rId3"/>
    <p:sldId id="1106" r:id="rId4"/>
    <p:sldId id="1080" r:id="rId5"/>
    <p:sldId id="1112" r:id="rId6"/>
    <p:sldId id="1113" r:id="rId7"/>
    <p:sldId id="1095" r:id="rId8"/>
    <p:sldId id="1096" r:id="rId9"/>
    <p:sldId id="1107" r:id="rId10"/>
    <p:sldId id="1093" r:id="rId11"/>
    <p:sldId id="1097" r:id="rId12"/>
    <p:sldId id="1104" r:id="rId13"/>
    <p:sldId id="1108" r:id="rId14"/>
    <p:sldId id="1109" r:id="rId15"/>
    <p:sldId id="1098" r:id="rId16"/>
    <p:sldId id="1099" r:id="rId17"/>
    <p:sldId id="1110" r:id="rId18"/>
    <p:sldId id="1100" r:id="rId19"/>
    <p:sldId id="1101" r:id="rId20"/>
    <p:sldId id="1105" r:id="rId21"/>
    <p:sldId id="1102" r:id="rId22"/>
    <p:sldId id="1111" r:id="rId23"/>
    <p:sldId id="1114" r:id="rId24"/>
    <p:sldId id="1115" r:id="rId25"/>
    <p:sldId id="602" r:id="rId26"/>
    <p:sldId id="273" r:id="rId27"/>
    <p:sldId id="274" r:id="rId28"/>
    <p:sldId id="275" r:id="rId29"/>
    <p:sldId id="276"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106"/>
            <p14:sldId id="1080"/>
            <p14:sldId id="1112"/>
            <p14:sldId id="1113"/>
            <p14:sldId id="1095"/>
            <p14:sldId id="1096"/>
            <p14:sldId id="1107"/>
            <p14:sldId id="1093"/>
            <p14:sldId id="1097"/>
            <p14:sldId id="1104"/>
            <p14:sldId id="1108"/>
            <p14:sldId id="1109"/>
            <p14:sldId id="1098"/>
            <p14:sldId id="1099"/>
            <p14:sldId id="1110"/>
            <p14:sldId id="1100"/>
            <p14:sldId id="1101"/>
            <p14:sldId id="1105"/>
            <p14:sldId id="1102"/>
            <p14:sldId id="1111"/>
            <p14:sldId id="1114"/>
            <p14:sldId id="1115"/>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9" autoAdjust="0"/>
    <p:restoredTop sz="96447" autoAdjust="0"/>
  </p:normalViewPr>
  <p:slideViewPr>
    <p:cSldViewPr snapToGrid="0">
      <p:cViewPr varScale="1">
        <p:scale>
          <a:sx n="115" d="100"/>
          <a:sy n="115" d="100"/>
        </p:scale>
        <p:origin x="936"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5" Type="http://schemas.openxmlformats.org/officeDocument/2006/relationships/image" Target="../media/image41.wmf"/><Relationship Id="rId4" Type="http://schemas.openxmlformats.org/officeDocument/2006/relationships/image" Target="../media/image40.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42.wmf"/><Relationship Id="rId1" Type="http://schemas.openxmlformats.org/officeDocument/2006/relationships/image" Target="../media/image19.wmf"/><Relationship Id="rId5" Type="http://schemas.openxmlformats.org/officeDocument/2006/relationships/image" Target="../media/image35.wmf"/><Relationship Id="rId4"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4.wmf"/><Relationship Id="rId7" Type="http://schemas.openxmlformats.org/officeDocument/2006/relationships/image" Target="../media/image18.wmf"/><Relationship Id="rId2" Type="http://schemas.openxmlformats.org/officeDocument/2006/relationships/image" Target="../media/image13.wmf"/><Relationship Id="rId1" Type="http://schemas.openxmlformats.org/officeDocument/2006/relationships/image" Target="../media/image12.wmf"/><Relationship Id="rId6" Type="http://schemas.openxmlformats.org/officeDocument/2006/relationships/image" Target="../media/image17.wmf"/><Relationship Id="rId5" Type="http://schemas.openxmlformats.org/officeDocument/2006/relationships/image" Target="../media/image16.wmf"/><Relationship Id="rId4"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2.wmf"/><Relationship Id="rId1" Type="http://schemas.openxmlformats.org/officeDocument/2006/relationships/image" Target="../media/image21.wmf"/><Relationship Id="rId4"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2024-04-13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Using interpolating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Using interpolating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Using interpolating polynomials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Using interpolating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Using interpolating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Using interpolating polynomials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Using interpolating polynomials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Using interpolating polynomials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Using interpolating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Using interpolating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Using interpolating polynomials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8.bin"/><Relationship Id="rId3" Type="http://schemas.microsoft.com/office/2007/relationships/media" Target="../media/media9.m4a"/><Relationship Id="rId7" Type="http://schemas.openxmlformats.org/officeDocument/2006/relationships/image" Target="../media/image25.wmf"/><Relationship Id="rId12" Type="http://schemas.openxmlformats.org/officeDocument/2006/relationships/image" Target="../media/image8.png"/><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oleObject" Target="../embeddings/oleObject17.bin"/><Relationship Id="rId11" Type="http://schemas.openxmlformats.org/officeDocument/2006/relationships/image" Target="../media/image27.wmf"/><Relationship Id="rId5" Type="http://schemas.openxmlformats.org/officeDocument/2006/relationships/slideLayout" Target="../slideLayouts/slideLayout2.xml"/><Relationship Id="rId10" Type="http://schemas.openxmlformats.org/officeDocument/2006/relationships/oleObject" Target="../embeddings/oleObject19.bin"/><Relationship Id="rId4" Type="http://schemas.openxmlformats.org/officeDocument/2006/relationships/audio" Target="../media/media9.m4a"/><Relationship Id="rId9" Type="http://schemas.openxmlformats.org/officeDocument/2006/relationships/image" Target="../media/image26.wmf"/></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0.m4a"/><Relationship Id="rId7" Type="http://schemas.openxmlformats.org/officeDocument/2006/relationships/image" Target="../media/image28.wmf"/><Relationship Id="rId2" Type="http://schemas.openxmlformats.org/officeDocument/2006/relationships/tags" Target="../tags/tag10.xml"/><Relationship Id="rId1" Type="http://schemas.openxmlformats.org/officeDocument/2006/relationships/vmlDrawing" Target="../drawings/vmlDrawing8.vml"/><Relationship Id="rId6" Type="http://schemas.openxmlformats.org/officeDocument/2006/relationships/oleObject" Target="../embeddings/oleObject20.bin"/><Relationship Id="rId5" Type="http://schemas.openxmlformats.org/officeDocument/2006/relationships/slideLayout" Target="../slideLayouts/slideLayout2.xml"/><Relationship Id="rId4" Type="http://schemas.openxmlformats.org/officeDocument/2006/relationships/audio" Target="../media/media10.m4a"/></Relationships>
</file>

<file path=ppt/slides/_rels/slide13.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2.bin"/><Relationship Id="rId3" Type="http://schemas.microsoft.com/office/2007/relationships/media" Target="../media/media14.m4a"/><Relationship Id="rId7" Type="http://schemas.openxmlformats.org/officeDocument/2006/relationships/image" Target="../media/image29.wmf"/><Relationship Id="rId12" Type="http://schemas.openxmlformats.org/officeDocument/2006/relationships/image" Target="../media/image8.png"/><Relationship Id="rId2" Type="http://schemas.openxmlformats.org/officeDocument/2006/relationships/tags" Target="../tags/tag14.xml"/><Relationship Id="rId1" Type="http://schemas.openxmlformats.org/officeDocument/2006/relationships/vmlDrawing" Target="../drawings/vmlDrawing9.vml"/><Relationship Id="rId6" Type="http://schemas.openxmlformats.org/officeDocument/2006/relationships/oleObject" Target="../embeddings/oleObject21.bin"/><Relationship Id="rId11" Type="http://schemas.openxmlformats.org/officeDocument/2006/relationships/image" Target="../media/image31.wmf"/><Relationship Id="rId5" Type="http://schemas.openxmlformats.org/officeDocument/2006/relationships/slideLayout" Target="../slideLayouts/slideLayout2.xml"/><Relationship Id="rId10" Type="http://schemas.openxmlformats.org/officeDocument/2006/relationships/oleObject" Target="../embeddings/oleObject23.bin"/><Relationship Id="rId4" Type="http://schemas.openxmlformats.org/officeDocument/2006/relationships/audio" Target="../media/media14.m4a"/><Relationship Id="rId9" Type="http://schemas.openxmlformats.org/officeDocument/2006/relationships/image" Target="../media/image30.wmf"/></Relationships>
</file>

<file path=ppt/slides/_rels/slide17.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5.bin"/><Relationship Id="rId3" Type="http://schemas.microsoft.com/office/2007/relationships/media" Target="../media/media18.m4a"/><Relationship Id="rId7" Type="http://schemas.openxmlformats.org/officeDocument/2006/relationships/image" Target="../media/image32.wmf"/><Relationship Id="rId12" Type="http://schemas.openxmlformats.org/officeDocument/2006/relationships/image" Target="../media/image8.png"/><Relationship Id="rId2" Type="http://schemas.openxmlformats.org/officeDocument/2006/relationships/tags" Target="../tags/tag17.xml"/><Relationship Id="rId1" Type="http://schemas.openxmlformats.org/officeDocument/2006/relationships/vmlDrawing" Target="../drawings/vmlDrawing10.vml"/><Relationship Id="rId6" Type="http://schemas.openxmlformats.org/officeDocument/2006/relationships/oleObject" Target="../embeddings/oleObject24.bin"/><Relationship Id="rId11" Type="http://schemas.openxmlformats.org/officeDocument/2006/relationships/image" Target="../media/image34.wmf"/><Relationship Id="rId5" Type="http://schemas.openxmlformats.org/officeDocument/2006/relationships/slideLayout" Target="../slideLayouts/slideLayout2.xml"/><Relationship Id="rId10" Type="http://schemas.openxmlformats.org/officeDocument/2006/relationships/oleObject" Target="../embeddings/oleObject26.bin"/><Relationship Id="rId4" Type="http://schemas.openxmlformats.org/officeDocument/2006/relationships/audio" Target="../media/media18.m4a"/><Relationship Id="rId9" Type="http://schemas.openxmlformats.org/officeDocument/2006/relationships/image" Target="../media/image33.wmf"/></Relationships>
</file>

<file path=ppt/slides/_rels/slide21.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8.png"/><Relationship Id="rId2" Type="http://schemas.microsoft.com/office/2007/relationships/media" Target="../media/media19.m4a"/><Relationship Id="rId1" Type="http://schemas.openxmlformats.org/officeDocument/2006/relationships/vmlDrawing" Target="../drawings/vmlDrawing11.vml"/><Relationship Id="rId6" Type="http://schemas.openxmlformats.org/officeDocument/2006/relationships/image" Target="../media/image35.wmf"/><Relationship Id="rId5" Type="http://schemas.openxmlformats.org/officeDocument/2006/relationships/oleObject" Target="../embeddings/oleObject27.bin"/><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8.x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9.wmf"/><Relationship Id="rId13" Type="http://schemas.openxmlformats.org/officeDocument/2006/relationships/image" Target="../media/image36.png"/><Relationship Id="rId3" Type="http://schemas.openxmlformats.org/officeDocument/2006/relationships/oleObject" Target="../embeddings/oleObject28.bin"/><Relationship Id="rId7" Type="http://schemas.openxmlformats.org/officeDocument/2006/relationships/oleObject" Target="../embeddings/oleObject30.bin"/><Relationship Id="rId12" Type="http://schemas.openxmlformats.org/officeDocument/2006/relationships/image" Target="../media/image41.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38.wmf"/><Relationship Id="rId11" Type="http://schemas.openxmlformats.org/officeDocument/2006/relationships/oleObject" Target="../embeddings/oleObject32.bin"/><Relationship Id="rId5" Type="http://schemas.openxmlformats.org/officeDocument/2006/relationships/oleObject" Target="../embeddings/oleObject29.bin"/><Relationship Id="rId10" Type="http://schemas.openxmlformats.org/officeDocument/2006/relationships/image" Target="../media/image40.wmf"/><Relationship Id="rId4" Type="http://schemas.openxmlformats.org/officeDocument/2006/relationships/image" Target="../media/image37.wmf"/><Relationship Id="rId9" Type="http://schemas.openxmlformats.org/officeDocument/2006/relationships/oleObject" Target="../embeddings/oleObject31.bin"/></Relationships>
</file>

<file path=ppt/slides/_rels/slide24.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image" Target="../media/image36.png"/><Relationship Id="rId3" Type="http://schemas.openxmlformats.org/officeDocument/2006/relationships/oleObject" Target="../embeddings/oleObject11.bin"/><Relationship Id="rId7" Type="http://schemas.openxmlformats.org/officeDocument/2006/relationships/oleObject" Target="../embeddings/oleObject21.bin"/><Relationship Id="rId12" Type="http://schemas.openxmlformats.org/officeDocument/2006/relationships/image" Target="../media/image35.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42.wmf"/><Relationship Id="rId11" Type="http://schemas.openxmlformats.org/officeDocument/2006/relationships/oleObject" Target="../embeddings/oleObject27.bin"/><Relationship Id="rId5" Type="http://schemas.openxmlformats.org/officeDocument/2006/relationships/oleObject" Target="../embeddings/oleObject33.bin"/><Relationship Id="rId10" Type="http://schemas.openxmlformats.org/officeDocument/2006/relationships/image" Target="../media/image32.wmf"/><Relationship Id="rId4" Type="http://schemas.openxmlformats.org/officeDocument/2006/relationships/image" Target="../media/image19.wmf"/><Relationship Id="rId9" Type="http://schemas.openxmlformats.org/officeDocument/2006/relationships/oleObject" Target="../embeddings/oleObject24.bin"/></Relationships>
</file>

<file path=ppt/slides/_rels/slide25.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m4a"/><Relationship Id="rId7" Type="http://schemas.openxmlformats.org/officeDocument/2006/relationships/image" Target="../media/image9.w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w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0.w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6.wmf"/><Relationship Id="rId3" Type="http://schemas.openxmlformats.org/officeDocument/2006/relationships/slideLayout" Target="../slideLayouts/slideLayout2.xml"/><Relationship Id="rId7" Type="http://schemas.openxmlformats.org/officeDocument/2006/relationships/image" Target="../media/image13.wmf"/><Relationship Id="rId12" Type="http://schemas.openxmlformats.org/officeDocument/2006/relationships/oleObject" Target="../embeddings/oleObject8.bin"/><Relationship Id="rId17" Type="http://schemas.openxmlformats.org/officeDocument/2006/relationships/image" Target="../media/image18.wmf"/><Relationship Id="rId2" Type="http://schemas.openxmlformats.org/officeDocument/2006/relationships/tags" Target="../tags/tag4.xml"/><Relationship Id="rId16" Type="http://schemas.openxmlformats.org/officeDocument/2006/relationships/oleObject" Target="../embeddings/oleObject10.bin"/><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15.wmf"/><Relationship Id="rId5" Type="http://schemas.openxmlformats.org/officeDocument/2006/relationships/image" Target="../media/image12.wmf"/><Relationship Id="rId15" Type="http://schemas.openxmlformats.org/officeDocument/2006/relationships/image" Target="../media/image17.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14.wmf"/><Relationship Id="rId14" Type="http://schemas.openxmlformats.org/officeDocument/2006/relationships/oleObject" Target="../embeddings/oleObject9.bin"/></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2.bin"/><Relationship Id="rId3" Type="http://schemas.microsoft.com/office/2007/relationships/media" Target="../media/media5.m4a"/><Relationship Id="rId7" Type="http://schemas.openxmlformats.org/officeDocument/2006/relationships/image" Target="../media/image19.wmf"/><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oleObject" Target="../embeddings/oleObject1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5.m4a"/><Relationship Id="rId9" Type="http://schemas.openxmlformats.org/officeDocument/2006/relationships/image" Target="../media/image20.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oleObject" Target="../embeddings/oleObject15.bin"/><Relationship Id="rId3" Type="http://schemas.microsoft.com/office/2007/relationships/media" Target="../media/media6.m4a"/><Relationship Id="rId7" Type="http://schemas.openxmlformats.org/officeDocument/2006/relationships/image" Target="../media/image21.wmf"/><Relationship Id="rId12" Type="http://schemas.openxmlformats.org/officeDocument/2006/relationships/image" Target="../media/image8.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oleObject" Target="../embeddings/oleObject13.bin"/><Relationship Id="rId11" Type="http://schemas.openxmlformats.org/officeDocument/2006/relationships/image" Target="../media/image19.wmf"/><Relationship Id="rId5" Type="http://schemas.openxmlformats.org/officeDocument/2006/relationships/slideLayout" Target="../slideLayouts/slideLayout2.xml"/><Relationship Id="rId10" Type="http://schemas.openxmlformats.org/officeDocument/2006/relationships/oleObject" Target="../embeddings/oleObject11.bin"/><Relationship Id="rId4" Type="http://schemas.openxmlformats.org/officeDocument/2006/relationships/audio" Target="../media/media6.m4a"/><Relationship Id="rId9" Type="http://schemas.openxmlformats.org/officeDocument/2006/relationships/image" Target="../media/image22.wmf"/><Relationship Id="rId14" Type="http://schemas.openxmlformats.org/officeDocument/2006/relationships/image" Target="../media/image18.wmf"/></Relationships>
</file>

<file path=ppt/slides/_rels/slide9.xml.rels><?xml version="1.0" encoding="UTF-8" standalone="yes"?>
<Relationships xmlns="http://schemas.openxmlformats.org/package/2006/relationships"><Relationship Id="rId8" Type="http://schemas.openxmlformats.org/officeDocument/2006/relationships/image" Target="../media/image23.wmf"/><Relationship Id="rId3" Type="http://schemas.microsoft.com/office/2007/relationships/media" Target="../media/media7.m4a"/><Relationship Id="rId7" Type="http://schemas.openxmlformats.org/officeDocument/2006/relationships/oleObject" Target="../embeddings/oleObject16.bin"/><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audio" Target="../media/media7.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Approximating values using interpolating polynomials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C03A38EC-ADBC-42C7-A44E-9E70D42722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2199"/>
    </mc:Choice>
    <mc:Fallback xmlns="">
      <p:transition spd="slow" advTm="12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97AA358-D4E8-433A-8886-7B94BC44C566}"/>
              </a:ext>
            </a:extLst>
          </p:cNvPr>
          <p:cNvSpPr/>
          <p:nvPr/>
        </p:nvSpPr>
        <p:spPr>
          <a:xfrm>
            <a:off x="4944490" y="6129556"/>
            <a:ext cx="933822" cy="26035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Q</a:t>
            </a:r>
            <a:r>
              <a:rPr lang="en-US" dirty="0" smtClean="0"/>
              <a:t>uadratic </a:t>
            </a:r>
            <a:r>
              <a:rPr lang="en-US" dirty="0"/>
              <a:t>interpolation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Next, suppose we want to approximate values of </a:t>
            </a:r>
            <a:r>
              <a:rPr lang="en-US" i="1" dirty="0">
                <a:latin typeface="Times New Roman" panose="02020603050405020304" pitchFamily="18" charset="0"/>
              </a:rPr>
              <a:t>f</a:t>
            </a:r>
            <a:r>
              <a:rPr lang="en-US" dirty="0"/>
              <a:t> around </a:t>
            </a:r>
            <a:r>
              <a:rPr lang="en-US" i="1" dirty="0" err="1">
                <a:latin typeface="Times New Roman" panose="02020603050405020304" pitchFamily="18" charset="0"/>
              </a:rPr>
              <a:t>x</a:t>
            </a:r>
            <a:r>
              <a:rPr lang="en-US" i="1" baseline="-25000" dirty="0" err="1">
                <a:latin typeface="Times New Roman" panose="02020603050405020304" pitchFamily="18" charset="0"/>
              </a:rPr>
              <a:t>k</a:t>
            </a:r>
            <a:endParaRPr lang="en-US" i="1" baseline="-25000" dirty="0">
              <a:latin typeface="Times New Roman" panose="02020603050405020304" pitchFamily="18" charset="0"/>
            </a:endParaRPr>
          </a:p>
          <a:p>
            <a:pPr lvl="1"/>
            <a:r>
              <a:rPr lang="en-US" dirty="0"/>
              <a:t>Let us find an interpolating quadratic passing through </a:t>
            </a:r>
            <a:br>
              <a:rPr lang="en-US" dirty="0"/>
            </a:br>
            <a:r>
              <a:rPr lang="en-US" dirty="0"/>
              <a:t>the three points</a:t>
            </a:r>
          </a:p>
          <a:p>
            <a:pPr marL="0" indent="0" algn="ctr">
              <a:buNone/>
            </a:pP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r>
              <a:rPr lang="en-US" dirty="0"/>
              <a:t>,</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and </a:t>
            </a:r>
            <a:r>
              <a:rPr lang="en-US" dirty="0">
                <a:latin typeface="Times New Roman" panose="02020603050405020304" pitchFamily="18" charset="0"/>
              </a:rPr>
              <a:t>(</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p>
          <a:p>
            <a:pPr lvl="1"/>
            <a:endParaRPr lang="en-US" dirty="0">
              <a:latin typeface="Times New Roman" panose="02020603050405020304" pitchFamily="18" charset="0"/>
            </a:endParaRPr>
          </a:p>
          <a:p>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a:p>
        </p:txBody>
      </p:sp>
      <p:sp>
        <p:nvSpPr>
          <p:cNvPr id="33" name="Freeform: Shape 32">
            <a:extLst>
              <a:ext uri="{FF2B5EF4-FFF2-40B4-BE49-F238E27FC236}">
                <a16:creationId xmlns:a16="http://schemas.microsoft.com/office/drawing/2014/main" id="{40194DA4-2FBD-4275-ADB0-A82387472914}"/>
              </a:ext>
            </a:extLst>
          </p:cNvPr>
          <p:cNvSpPr/>
          <p:nvPr/>
        </p:nvSpPr>
        <p:spPr>
          <a:xfrm>
            <a:off x="3210508" y="4022677"/>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115985" y="6346145"/>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1387434-AD7B-4A14-B747-6933069A2BE4}"/>
              </a:ext>
            </a:extLst>
          </p:cNvPr>
          <p:cNvSpPr txBox="1"/>
          <p:nvPr/>
        </p:nvSpPr>
        <p:spPr>
          <a:xfrm>
            <a:off x="6180681"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BD8E34C-ADE2-41EE-B585-80C527A51D05}"/>
              </a:ext>
            </a:extLst>
          </p:cNvPr>
          <p:cNvSpPr txBox="1"/>
          <p:nvPr/>
        </p:nvSpPr>
        <p:spPr>
          <a:xfrm>
            <a:off x="6177815" y="6346145"/>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239645"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D965605-F455-4814-8D4E-AA0E36FCDF34}"/>
              </a:ext>
            </a:extLst>
          </p:cNvPr>
          <p:cNvSpPr txBox="1"/>
          <p:nvPr/>
        </p:nvSpPr>
        <p:spPr>
          <a:xfrm>
            <a:off x="4301475" y="6346145"/>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7B4DBDA-458E-4A08-8AD2-60719A34E98D}"/>
              </a:ext>
            </a:extLst>
          </p:cNvPr>
          <p:cNvSpPr txBox="1"/>
          <p:nvPr/>
        </p:nvSpPr>
        <p:spPr>
          <a:xfrm>
            <a:off x="3363305" y="6346145"/>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48" name="Oval 47">
            <a:extLst>
              <a:ext uri="{FF2B5EF4-FFF2-40B4-BE49-F238E27FC236}">
                <a16:creationId xmlns:a16="http://schemas.microsoft.com/office/drawing/2014/main" id="{4D12FC77-7B12-4B10-90B3-CA7853AC2D33}"/>
              </a:ext>
            </a:extLst>
          </p:cNvPr>
          <p:cNvSpPr/>
          <p:nvPr/>
        </p:nvSpPr>
        <p:spPr>
          <a:xfrm>
            <a:off x="4412208" y="56260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7431AE2-ACB9-49A0-83FE-662287E0F0A6}"/>
              </a:ext>
            </a:extLst>
          </p:cNvPr>
          <p:cNvSpPr/>
          <p:nvPr/>
        </p:nvSpPr>
        <p:spPr>
          <a:xfrm>
            <a:off x="5354964" y="53843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6297720"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3A034D47-2C25-4DF7-84F2-1DC90A6DFE69}"/>
              </a:ext>
            </a:extLst>
          </p:cNvPr>
          <p:cNvSpPr txBox="1"/>
          <p:nvPr/>
        </p:nvSpPr>
        <p:spPr>
          <a:xfrm>
            <a:off x="3946350" y="5156316"/>
            <a:ext cx="848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B3E2372E-B37A-44C0-B217-958EB7B0728C}"/>
              </a:ext>
            </a:extLst>
          </p:cNvPr>
          <p:cNvSpPr txBox="1"/>
          <p:nvPr/>
        </p:nvSpPr>
        <p:spPr>
          <a:xfrm>
            <a:off x="4900449" y="4945249"/>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88ACC625-DD4E-47E4-870D-AB88A1445E46}"/>
              </a:ext>
            </a:extLst>
          </p:cNvPr>
          <p:cNvSpPr txBox="1"/>
          <p:nvPr/>
        </p:nvSpPr>
        <p:spPr>
          <a:xfrm>
            <a:off x="5706192" y="4454822"/>
            <a:ext cx="85953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pic>
        <p:nvPicPr>
          <p:cNvPr id="58" name="Picture 57">
            <a:extLst>
              <a:ext uri="{FF2B5EF4-FFF2-40B4-BE49-F238E27FC236}">
                <a16:creationId xmlns:a16="http://schemas.microsoft.com/office/drawing/2014/main" id="{4DDBEDFE-E94E-42A2-8F18-882EDECE1E64}"/>
              </a:ext>
            </a:extLst>
          </p:cNvPr>
          <p:cNvPicPr>
            <a:picLocks noChangeAspect="1"/>
          </p:cNvPicPr>
          <p:nvPr/>
        </p:nvPicPr>
        <p:blipFill>
          <a:blip r:embed="rId5"/>
          <a:stretch>
            <a:fillRect/>
          </a:stretch>
        </p:blipFill>
        <p:spPr>
          <a:xfrm>
            <a:off x="1057275" y="3496423"/>
            <a:ext cx="7029450" cy="2362200"/>
          </a:xfrm>
          <a:prstGeom prst="rect">
            <a:avLst/>
          </a:prstGeom>
        </p:spPr>
      </p:pic>
      <p:pic>
        <p:nvPicPr>
          <p:cNvPr id="9" name="Audio 8">
            <a:hlinkClick r:id="" action="ppaction://media"/>
            <a:extLst>
              <a:ext uri="{FF2B5EF4-FFF2-40B4-BE49-F238E27FC236}">
                <a16:creationId xmlns:a16="http://schemas.microsoft.com/office/drawing/2014/main" id="{5843C8D9-BDFE-41CE-B287-C10A51C64BD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71067001"/>
      </p:ext>
    </p:extLst>
  </p:cSld>
  <p:clrMapOvr>
    <a:masterClrMapping/>
  </p:clrMapOvr>
  <mc:AlternateContent xmlns:mc="http://schemas.openxmlformats.org/markup-compatibility/2006" xmlns:p14="http://schemas.microsoft.com/office/powerpoint/2010/main">
    <mc:Choice Requires="p14">
      <p:transition spd="slow" p14:dur="2000" advTm="93532"/>
    </mc:Choice>
    <mc:Fallback xmlns="">
      <p:transition spd="slow" advTm="93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88C7155-AF66-47FB-BE76-15136E848E54}"/>
              </a:ext>
            </a:extLst>
          </p:cNvPr>
          <p:cNvSpPr/>
          <p:nvPr/>
        </p:nvSpPr>
        <p:spPr>
          <a:xfrm>
            <a:off x="4944490" y="6129556"/>
            <a:ext cx="933822" cy="26035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Centered quadratic interpolation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Instead, use the previous approach:</a:t>
            </a:r>
            <a:endParaRPr lang="en-US" i="1" baseline="-25000" dirty="0">
              <a:latin typeface="Times New Roman" panose="02020603050405020304" pitchFamily="18" charset="0"/>
            </a:endParaRPr>
          </a:p>
          <a:p>
            <a:pPr lvl="1"/>
            <a:r>
              <a:rPr lang="en-US" dirty="0"/>
              <a:t>Let us find an interpolating quadratic passing through </a:t>
            </a:r>
            <a:br>
              <a:rPr lang="en-US" dirty="0"/>
            </a:br>
            <a:r>
              <a:rPr lang="en-US" dirty="0"/>
              <a:t>the three points</a:t>
            </a:r>
          </a:p>
          <a:p>
            <a:pPr marL="0" indent="0" algn="ctr">
              <a:buNone/>
            </a:pPr>
            <a:r>
              <a:rPr lang="en-US" dirty="0">
                <a:latin typeface="Times New Roman" panose="02020603050405020304" pitchFamily="18" charset="0"/>
              </a:rPr>
              <a:t>(–1,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r>
              <a:rPr lang="en-US" dirty="0"/>
              <a:t>,</a:t>
            </a:r>
            <a:r>
              <a:rPr lang="en-US" dirty="0">
                <a:latin typeface="Times New Roman" panose="02020603050405020304" pitchFamily="18" charset="0"/>
              </a:rPr>
              <a:t> (0,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and </a:t>
            </a:r>
            <a:r>
              <a:rPr lang="en-US" dirty="0">
                <a:latin typeface="Times New Roman" panose="02020603050405020304" pitchFamily="18" charset="0"/>
              </a:rPr>
              <a:t>(1,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p>
          <a:p>
            <a:pPr lvl="1"/>
            <a:r>
              <a:rPr lang="en-US" dirty="0">
                <a:latin typeface="Times New Roman" panose="02020603050405020304" pitchFamily="18" charset="0"/>
              </a:rPr>
              <a:t>The interpolating polynomial is</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As before, it approximates </a:t>
            </a:r>
            <a:r>
              <a:rPr lang="en-US" i="1" dirty="0">
                <a:latin typeface="Times New Roman" panose="02020603050405020304" pitchFamily="18" charset="0"/>
              </a:rPr>
              <a:t>f</a:t>
            </a:r>
            <a:r>
              <a:rPr lang="en-US" dirty="0">
                <a:latin typeface="Times New Roman" panose="02020603050405020304" pitchFamily="18" charset="0"/>
              </a:rPr>
              <a:t> at the point</a:t>
            </a:r>
          </a:p>
          <a:p>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11</a:t>
            </a:fld>
            <a:endParaRPr lang="en-CA"/>
          </a:p>
        </p:txBody>
      </p:sp>
      <p:sp>
        <p:nvSpPr>
          <p:cNvPr id="33" name="Freeform: Shape 32">
            <a:extLst>
              <a:ext uri="{FF2B5EF4-FFF2-40B4-BE49-F238E27FC236}">
                <a16:creationId xmlns:a16="http://schemas.microsoft.com/office/drawing/2014/main" id="{40194DA4-2FBD-4275-ADB0-A82387472914}"/>
              </a:ext>
            </a:extLst>
          </p:cNvPr>
          <p:cNvSpPr/>
          <p:nvPr/>
        </p:nvSpPr>
        <p:spPr>
          <a:xfrm>
            <a:off x="3210508" y="4022677"/>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115985"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BD8E34C-ADE2-41EE-B585-80C527A51D05}"/>
              </a:ext>
            </a:extLst>
          </p:cNvPr>
          <p:cNvSpPr txBox="1"/>
          <p:nvPr/>
        </p:nvSpPr>
        <p:spPr>
          <a:xfrm>
            <a:off x="6177815"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239645"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4D12FC77-7B12-4B10-90B3-CA7853AC2D33}"/>
              </a:ext>
            </a:extLst>
          </p:cNvPr>
          <p:cNvSpPr/>
          <p:nvPr/>
        </p:nvSpPr>
        <p:spPr>
          <a:xfrm>
            <a:off x="4412208" y="56260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7431AE2-ACB9-49A0-83FE-662287E0F0A6}"/>
              </a:ext>
            </a:extLst>
          </p:cNvPr>
          <p:cNvSpPr/>
          <p:nvPr/>
        </p:nvSpPr>
        <p:spPr>
          <a:xfrm>
            <a:off x="5354964" y="53843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6297720"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3A034D47-2C25-4DF7-84F2-1DC90A6DFE69}"/>
              </a:ext>
            </a:extLst>
          </p:cNvPr>
          <p:cNvSpPr txBox="1"/>
          <p:nvPr/>
        </p:nvSpPr>
        <p:spPr>
          <a:xfrm>
            <a:off x="3946350" y="5156316"/>
            <a:ext cx="848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B3E2372E-B37A-44C0-B217-958EB7B0728C}"/>
              </a:ext>
            </a:extLst>
          </p:cNvPr>
          <p:cNvSpPr txBox="1"/>
          <p:nvPr/>
        </p:nvSpPr>
        <p:spPr>
          <a:xfrm>
            <a:off x="4900449" y="4945249"/>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88ACC625-DD4E-47E4-870D-AB88A1445E46}"/>
              </a:ext>
            </a:extLst>
          </p:cNvPr>
          <p:cNvSpPr txBox="1"/>
          <p:nvPr/>
        </p:nvSpPr>
        <p:spPr>
          <a:xfrm>
            <a:off x="5706192" y="4454822"/>
            <a:ext cx="85953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graphicFrame>
        <p:nvGraphicFramePr>
          <p:cNvPr id="32" name="Object 31">
            <a:extLst>
              <a:ext uri="{FF2B5EF4-FFF2-40B4-BE49-F238E27FC236}">
                <a16:creationId xmlns:a16="http://schemas.microsoft.com/office/drawing/2014/main" id="{B0891421-32A7-4BE1-A54B-CB14B63F6B9C}"/>
              </a:ext>
            </a:extLst>
          </p:cNvPr>
          <p:cNvGraphicFramePr>
            <a:graphicFrameLocks noChangeAspect="1"/>
          </p:cNvGraphicFramePr>
          <p:nvPr>
            <p:extLst>
              <p:ext uri="{D42A27DB-BD31-4B8C-83A1-F6EECF244321}">
                <p14:modId xmlns:p14="http://schemas.microsoft.com/office/powerpoint/2010/main" val="2936153085"/>
              </p:ext>
            </p:extLst>
          </p:nvPr>
        </p:nvGraphicFramePr>
        <p:xfrm>
          <a:off x="1157288" y="3568700"/>
          <a:ext cx="6054725" cy="676275"/>
        </p:xfrm>
        <a:graphic>
          <a:graphicData uri="http://schemas.openxmlformats.org/presentationml/2006/ole">
            <mc:AlternateContent xmlns:mc="http://schemas.openxmlformats.org/markup-compatibility/2006">
              <mc:Choice xmlns:v="urn:schemas-microsoft-com:vml" Requires="v">
                <p:oleObj spid="_x0000_s4107" name="Equation" r:id="rId6" imgW="3759120" imgH="419040" progId="Equation.DSMT4">
                  <p:embed/>
                </p:oleObj>
              </mc:Choice>
              <mc:Fallback>
                <p:oleObj name="Equation" r:id="rId6" imgW="3759120" imgH="419040" progId="Equation.DSMT4">
                  <p:embed/>
                  <p:pic>
                    <p:nvPicPr>
                      <p:cNvPr id="6" name="Object 5">
                        <a:extLst>
                          <a:ext uri="{FF2B5EF4-FFF2-40B4-BE49-F238E27FC236}">
                            <a16:creationId xmlns:a16="http://schemas.microsoft.com/office/drawing/2014/main" id="{8BF47DF3-4DE5-4371-89C0-AAC90B6EF0A9}"/>
                          </a:ext>
                        </a:extLst>
                      </p:cNvPr>
                      <p:cNvPicPr/>
                      <p:nvPr/>
                    </p:nvPicPr>
                    <p:blipFill>
                      <a:blip r:embed="rId7"/>
                      <a:stretch>
                        <a:fillRect/>
                      </a:stretch>
                    </p:blipFill>
                    <p:spPr>
                      <a:xfrm>
                        <a:off x="1157288" y="3568700"/>
                        <a:ext cx="6054725" cy="676275"/>
                      </a:xfrm>
                      <a:prstGeom prst="rect">
                        <a:avLst/>
                      </a:prstGeom>
                    </p:spPr>
                  </p:pic>
                </p:oleObj>
              </mc:Fallback>
            </mc:AlternateContent>
          </a:graphicData>
        </a:graphic>
      </p:graphicFrame>
      <p:graphicFrame>
        <p:nvGraphicFramePr>
          <p:cNvPr id="58" name="Object 57">
            <a:extLst>
              <a:ext uri="{FF2B5EF4-FFF2-40B4-BE49-F238E27FC236}">
                <a16:creationId xmlns:a16="http://schemas.microsoft.com/office/drawing/2014/main" id="{70C67566-3B54-449E-88D2-A7AC3844C476}"/>
              </a:ext>
            </a:extLst>
          </p:cNvPr>
          <p:cNvGraphicFramePr>
            <a:graphicFrameLocks noChangeAspect="1"/>
          </p:cNvGraphicFramePr>
          <p:nvPr>
            <p:extLst>
              <p:ext uri="{D42A27DB-BD31-4B8C-83A1-F6EECF244321}">
                <p14:modId xmlns:p14="http://schemas.microsoft.com/office/powerpoint/2010/main" val="747885937"/>
              </p:ext>
            </p:extLst>
          </p:nvPr>
        </p:nvGraphicFramePr>
        <p:xfrm>
          <a:off x="1917369" y="4654877"/>
          <a:ext cx="855663" cy="405130"/>
        </p:xfrm>
        <a:graphic>
          <a:graphicData uri="http://schemas.openxmlformats.org/presentationml/2006/ole">
            <mc:AlternateContent xmlns:mc="http://schemas.openxmlformats.org/markup-compatibility/2006">
              <mc:Choice xmlns:v="urn:schemas-microsoft-com:vml" Requires="v">
                <p:oleObj spid="_x0000_s4108" name="Equation" r:id="rId8" imgW="482400" imgH="228600" progId="Equation.DSMT4">
                  <p:embed/>
                </p:oleObj>
              </mc:Choice>
              <mc:Fallback>
                <p:oleObj name="Equation" r:id="rId8" imgW="482400" imgH="228600" progId="Equation.DSMT4">
                  <p:embed/>
                  <p:pic>
                    <p:nvPicPr>
                      <p:cNvPr id="29" name="Object 28">
                        <a:extLst>
                          <a:ext uri="{FF2B5EF4-FFF2-40B4-BE49-F238E27FC236}">
                            <a16:creationId xmlns:a16="http://schemas.microsoft.com/office/drawing/2014/main" id="{3BFF67DC-FDDF-4788-AEAF-B81F6ECCC344}"/>
                          </a:ext>
                        </a:extLst>
                      </p:cNvPr>
                      <p:cNvPicPr/>
                      <p:nvPr/>
                    </p:nvPicPr>
                    <p:blipFill>
                      <a:blip r:embed="rId9"/>
                      <a:stretch>
                        <a:fillRect/>
                      </a:stretch>
                    </p:blipFill>
                    <p:spPr>
                      <a:xfrm>
                        <a:off x="1917369" y="4654877"/>
                        <a:ext cx="855663" cy="405130"/>
                      </a:xfrm>
                      <a:prstGeom prst="rect">
                        <a:avLst/>
                      </a:prstGeom>
                    </p:spPr>
                  </p:pic>
                </p:oleObj>
              </mc:Fallback>
            </mc:AlternateContent>
          </a:graphicData>
        </a:graphic>
      </p:graphicFrame>
      <p:graphicFrame>
        <p:nvGraphicFramePr>
          <p:cNvPr id="59" name="Object 58">
            <a:extLst>
              <a:ext uri="{FF2B5EF4-FFF2-40B4-BE49-F238E27FC236}">
                <a16:creationId xmlns:a16="http://schemas.microsoft.com/office/drawing/2014/main" id="{FC6DDDEA-DA8F-4D58-AC96-DD6405ACF029}"/>
              </a:ext>
            </a:extLst>
          </p:cNvPr>
          <p:cNvGraphicFramePr>
            <a:graphicFrameLocks noChangeAspect="1"/>
          </p:cNvGraphicFramePr>
          <p:nvPr>
            <p:extLst>
              <p:ext uri="{D42A27DB-BD31-4B8C-83A1-F6EECF244321}">
                <p14:modId xmlns:p14="http://schemas.microsoft.com/office/powerpoint/2010/main" val="2522607235"/>
              </p:ext>
            </p:extLst>
          </p:nvPr>
        </p:nvGraphicFramePr>
        <p:xfrm>
          <a:off x="6444" y="5384355"/>
          <a:ext cx="3128963" cy="1187450"/>
        </p:xfrm>
        <a:graphic>
          <a:graphicData uri="http://schemas.openxmlformats.org/presentationml/2006/ole">
            <mc:AlternateContent xmlns:mc="http://schemas.openxmlformats.org/markup-compatibility/2006">
              <mc:Choice xmlns:v="urn:schemas-microsoft-com:vml" Requires="v">
                <p:oleObj spid="_x0000_s4109" name="Equation" r:id="rId10" imgW="1942920" imgH="736560" progId="Equation.DSMT4">
                  <p:embed/>
                </p:oleObj>
              </mc:Choice>
              <mc:Fallback>
                <p:oleObj name="Equation" r:id="rId10" imgW="1942920" imgH="736560" progId="Equation.DSMT4">
                  <p:embed/>
                  <p:pic>
                    <p:nvPicPr>
                      <p:cNvPr id="76" name="Object 75">
                        <a:extLst>
                          <a:ext uri="{FF2B5EF4-FFF2-40B4-BE49-F238E27FC236}">
                            <a16:creationId xmlns:a16="http://schemas.microsoft.com/office/drawing/2014/main" id="{7F492059-0698-4130-9531-13A117EE639A}"/>
                          </a:ext>
                        </a:extLst>
                      </p:cNvPr>
                      <p:cNvPicPr/>
                      <p:nvPr/>
                    </p:nvPicPr>
                    <p:blipFill>
                      <a:blip r:embed="rId11"/>
                      <a:stretch>
                        <a:fillRect/>
                      </a:stretch>
                    </p:blipFill>
                    <p:spPr>
                      <a:xfrm>
                        <a:off x="6444" y="5384355"/>
                        <a:ext cx="3128963" cy="1187450"/>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49193387-6133-45B8-8EB5-12B761C2D9A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
        <p:nvSpPr>
          <p:cNvPr id="60" name="TextBox 59">
            <a:extLst>
              <a:ext uri="{FF2B5EF4-FFF2-40B4-BE49-F238E27FC236}">
                <a16:creationId xmlns:a16="http://schemas.microsoft.com/office/drawing/2014/main" id="{D725F776-1B56-44FF-BAD6-36273170FFF9}"/>
              </a:ext>
            </a:extLst>
          </p:cNvPr>
          <p:cNvSpPr txBox="1"/>
          <p:nvPr/>
        </p:nvSpPr>
        <p:spPr>
          <a:xfrm>
            <a:off x="4167251"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p>
        </p:txBody>
      </p:sp>
      <p:sp>
        <p:nvSpPr>
          <p:cNvPr id="61" name="TextBox 60">
            <a:extLst>
              <a:ext uri="{FF2B5EF4-FFF2-40B4-BE49-F238E27FC236}">
                <a16:creationId xmlns:a16="http://schemas.microsoft.com/office/drawing/2014/main" id="{9024E8B9-7858-4806-9299-BC88A7BDCA41}"/>
              </a:ext>
            </a:extLst>
          </p:cNvPr>
          <p:cNvSpPr txBox="1"/>
          <p:nvPr/>
        </p:nvSpPr>
        <p:spPr>
          <a:xfrm>
            <a:off x="3229081"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p>
        </p:txBody>
      </p:sp>
    </p:spTree>
    <p:custDataLst>
      <p:tags r:id="rId2"/>
    </p:custDataLst>
    <p:extLst>
      <p:ext uri="{BB962C8B-B14F-4D97-AF65-F5344CB8AC3E}">
        <p14:creationId xmlns:p14="http://schemas.microsoft.com/office/powerpoint/2010/main" val="2839833722"/>
      </p:ext>
    </p:extLst>
  </p:cSld>
  <p:clrMapOvr>
    <a:masterClrMapping/>
  </p:clrMapOvr>
  <mc:AlternateContent xmlns:mc="http://schemas.openxmlformats.org/markup-compatibility/2006" xmlns:p14="http://schemas.microsoft.com/office/powerpoint/2010/main">
    <mc:Choice Requires="p14">
      <p:transition spd="slow" p14:dur="2000" advTm="82968"/>
    </mc:Choice>
    <mc:Fallback xmlns="">
      <p:transition spd="slow" advTm="82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88C7155-AF66-47FB-BE76-15136E848E54}"/>
              </a:ext>
            </a:extLst>
          </p:cNvPr>
          <p:cNvSpPr/>
          <p:nvPr/>
        </p:nvSpPr>
        <p:spPr>
          <a:xfrm>
            <a:off x="4944490" y="6129556"/>
            <a:ext cx="933822" cy="26035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Centered quadratic interpolation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Why is this beneficial?</a:t>
            </a:r>
            <a:endParaRPr lang="en-US" i="1" baseline="-25000" dirty="0">
              <a:latin typeface="Times New Roman" panose="02020603050405020304" pitchFamily="18" charset="0"/>
            </a:endParaRPr>
          </a:p>
          <a:p>
            <a:pPr lvl="1"/>
            <a:r>
              <a:rPr lang="en-US" dirty="0"/>
              <a:t>First, we are guaranteed that </a:t>
            </a:r>
            <a:r>
              <a:rPr lang="en-US" dirty="0">
                <a:latin typeface="Times New Roman" panose="02020603050405020304" pitchFamily="18" charset="0"/>
              </a:rPr>
              <a:t>|</a:t>
            </a:r>
            <a:r>
              <a:rPr lang="en-US" i="1" dirty="0">
                <a:latin typeface="Symbol" panose="05050102010706020507" pitchFamily="18" charset="2"/>
              </a:rPr>
              <a:t>d </a:t>
            </a:r>
            <a:r>
              <a:rPr lang="en-US" dirty="0">
                <a:latin typeface="Times New Roman" panose="02020603050405020304" pitchFamily="18" charset="0"/>
              </a:rPr>
              <a:t>| ≤ 0.5</a:t>
            </a:r>
          </a:p>
          <a:p>
            <a:pPr lvl="1"/>
            <a:r>
              <a:rPr lang="en-US" dirty="0">
                <a:latin typeface="Times New Roman" panose="02020603050405020304" pitchFamily="18" charset="0"/>
              </a:rPr>
              <a:t>Thus, this is ideal for Horner’s rule as well as avoiding situations like subtractive cancellation or loss of precision</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Just like with Gaussian elimination with partial pivoting,</a:t>
            </a:r>
            <a:br>
              <a:rPr lang="en-US" dirty="0">
                <a:latin typeface="Times New Roman" panose="02020603050405020304" pitchFamily="18" charset="0"/>
              </a:rPr>
            </a:br>
            <a:r>
              <a:rPr lang="en-US" dirty="0">
                <a:latin typeface="Times New Roman" panose="02020603050405020304" pitchFamily="18" charset="0"/>
              </a:rPr>
              <a:t>	the multiplier is always less than or equal to one</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12</a:t>
            </a:fld>
            <a:endParaRPr lang="en-CA"/>
          </a:p>
        </p:txBody>
      </p:sp>
      <p:sp>
        <p:nvSpPr>
          <p:cNvPr id="33" name="Freeform: Shape 32">
            <a:extLst>
              <a:ext uri="{FF2B5EF4-FFF2-40B4-BE49-F238E27FC236}">
                <a16:creationId xmlns:a16="http://schemas.microsoft.com/office/drawing/2014/main" id="{40194DA4-2FBD-4275-ADB0-A82387472914}"/>
              </a:ext>
            </a:extLst>
          </p:cNvPr>
          <p:cNvSpPr/>
          <p:nvPr/>
        </p:nvSpPr>
        <p:spPr>
          <a:xfrm>
            <a:off x="3210508" y="4022677"/>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115985"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BD8E34C-ADE2-41EE-B585-80C527A51D05}"/>
              </a:ext>
            </a:extLst>
          </p:cNvPr>
          <p:cNvSpPr txBox="1"/>
          <p:nvPr/>
        </p:nvSpPr>
        <p:spPr>
          <a:xfrm>
            <a:off x="6177815"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239645"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D965605-F455-4814-8D4E-AA0E36FCDF34}"/>
              </a:ext>
            </a:extLst>
          </p:cNvPr>
          <p:cNvSpPr txBox="1"/>
          <p:nvPr/>
        </p:nvSpPr>
        <p:spPr>
          <a:xfrm>
            <a:off x="4167251"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p>
        </p:txBody>
      </p: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7B4DBDA-458E-4A08-8AD2-60719A34E98D}"/>
              </a:ext>
            </a:extLst>
          </p:cNvPr>
          <p:cNvSpPr txBox="1"/>
          <p:nvPr/>
        </p:nvSpPr>
        <p:spPr>
          <a:xfrm>
            <a:off x="3229081"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p>
        </p:txBody>
      </p:sp>
      <p:sp>
        <p:nvSpPr>
          <p:cNvPr id="48" name="Oval 47">
            <a:extLst>
              <a:ext uri="{FF2B5EF4-FFF2-40B4-BE49-F238E27FC236}">
                <a16:creationId xmlns:a16="http://schemas.microsoft.com/office/drawing/2014/main" id="{4D12FC77-7B12-4B10-90B3-CA7853AC2D33}"/>
              </a:ext>
            </a:extLst>
          </p:cNvPr>
          <p:cNvSpPr/>
          <p:nvPr/>
        </p:nvSpPr>
        <p:spPr>
          <a:xfrm>
            <a:off x="4412208" y="56260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7431AE2-ACB9-49A0-83FE-662287E0F0A6}"/>
              </a:ext>
            </a:extLst>
          </p:cNvPr>
          <p:cNvSpPr/>
          <p:nvPr/>
        </p:nvSpPr>
        <p:spPr>
          <a:xfrm>
            <a:off x="5354964" y="53843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6297720"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3A034D47-2C25-4DF7-84F2-1DC90A6DFE69}"/>
              </a:ext>
            </a:extLst>
          </p:cNvPr>
          <p:cNvSpPr txBox="1"/>
          <p:nvPr/>
        </p:nvSpPr>
        <p:spPr>
          <a:xfrm>
            <a:off x="3946350" y="5156316"/>
            <a:ext cx="848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B3E2372E-B37A-44C0-B217-958EB7B0728C}"/>
              </a:ext>
            </a:extLst>
          </p:cNvPr>
          <p:cNvSpPr txBox="1"/>
          <p:nvPr/>
        </p:nvSpPr>
        <p:spPr>
          <a:xfrm>
            <a:off x="4900449" y="4945249"/>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88ACC625-DD4E-47E4-870D-AB88A1445E46}"/>
              </a:ext>
            </a:extLst>
          </p:cNvPr>
          <p:cNvSpPr txBox="1"/>
          <p:nvPr/>
        </p:nvSpPr>
        <p:spPr>
          <a:xfrm>
            <a:off x="5706192" y="4454822"/>
            <a:ext cx="85953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graphicFrame>
        <p:nvGraphicFramePr>
          <p:cNvPr id="32" name="Object 31">
            <a:extLst>
              <a:ext uri="{FF2B5EF4-FFF2-40B4-BE49-F238E27FC236}">
                <a16:creationId xmlns:a16="http://schemas.microsoft.com/office/drawing/2014/main" id="{B0891421-32A7-4BE1-A54B-CB14B63F6B9C}"/>
              </a:ext>
            </a:extLst>
          </p:cNvPr>
          <p:cNvGraphicFramePr>
            <a:graphicFrameLocks noChangeAspect="1"/>
          </p:cNvGraphicFramePr>
          <p:nvPr>
            <p:extLst>
              <p:ext uri="{D42A27DB-BD31-4B8C-83A1-F6EECF244321}">
                <p14:modId xmlns:p14="http://schemas.microsoft.com/office/powerpoint/2010/main" val="1283892938"/>
              </p:ext>
            </p:extLst>
          </p:nvPr>
        </p:nvGraphicFramePr>
        <p:xfrm>
          <a:off x="1322139" y="3151879"/>
          <a:ext cx="6180138" cy="779463"/>
        </p:xfrm>
        <a:graphic>
          <a:graphicData uri="http://schemas.openxmlformats.org/presentationml/2006/ole">
            <mc:AlternateContent xmlns:mc="http://schemas.openxmlformats.org/markup-compatibility/2006">
              <mc:Choice xmlns:v="urn:schemas-microsoft-com:vml" Requires="v">
                <p:oleObj spid="_x0000_s5126" name="Equation" r:id="rId6" imgW="3835080" imgH="482400" progId="Equation.DSMT4">
                  <p:embed/>
                </p:oleObj>
              </mc:Choice>
              <mc:Fallback>
                <p:oleObj name="Equation" r:id="rId6" imgW="3835080" imgH="482400" progId="Equation.DSMT4">
                  <p:embed/>
                  <p:pic>
                    <p:nvPicPr>
                      <p:cNvPr id="32" name="Object 31">
                        <a:extLst>
                          <a:ext uri="{FF2B5EF4-FFF2-40B4-BE49-F238E27FC236}">
                            <a16:creationId xmlns:a16="http://schemas.microsoft.com/office/drawing/2014/main" id="{B0891421-32A7-4BE1-A54B-CB14B63F6B9C}"/>
                          </a:ext>
                        </a:extLst>
                      </p:cNvPr>
                      <p:cNvPicPr/>
                      <p:nvPr/>
                    </p:nvPicPr>
                    <p:blipFill>
                      <a:blip r:embed="rId7"/>
                      <a:stretch>
                        <a:fillRect/>
                      </a:stretch>
                    </p:blipFill>
                    <p:spPr>
                      <a:xfrm>
                        <a:off x="1322139" y="3151879"/>
                        <a:ext cx="6180138" cy="779463"/>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54EB14D5-B947-4C0E-9E31-624AFC84293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44390715"/>
      </p:ext>
    </p:extLst>
  </p:cSld>
  <p:clrMapOvr>
    <a:masterClrMapping/>
  </p:clrMapOvr>
  <mc:AlternateContent xmlns:mc="http://schemas.openxmlformats.org/markup-compatibility/2006" xmlns:p14="http://schemas.microsoft.com/office/powerpoint/2010/main">
    <mc:Choice Requires="p14">
      <p:transition spd="slow" p14:dur="2000" advTm="107672"/>
    </mc:Choice>
    <mc:Fallback xmlns="">
      <p:transition spd="slow" advTm="107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Centered quadratic interpolation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For example, suppose that we have the following data:</a:t>
            </a:r>
          </a:p>
          <a:p>
            <a:pPr marL="0" indent="0" algn="ctr">
              <a:buNone/>
            </a:pPr>
            <a:r>
              <a:rPr lang="en-US" dirty="0">
                <a:latin typeface="Times New Roman" panose="02020603050405020304" pitchFamily="18" charset="0"/>
                <a:ea typeface="Tahoma" panose="020B0604030504040204" pitchFamily="34" charset="0"/>
              </a:rPr>
              <a:t>(1025.012, –0.3), (1025.014, –0.1)</a:t>
            </a:r>
            <a:r>
              <a:rPr lang="en-US" dirty="0"/>
              <a:t> and </a:t>
            </a:r>
            <a:r>
              <a:rPr lang="en-US" dirty="0">
                <a:latin typeface="Times New Roman" panose="02020603050405020304" pitchFamily="18" charset="0"/>
              </a:rPr>
              <a:t>(</a:t>
            </a:r>
            <a:r>
              <a:rPr lang="en-US" dirty="0">
                <a:latin typeface="Times New Roman" panose="02020603050405020304" pitchFamily="18" charset="0"/>
                <a:ea typeface="Tahoma" panose="020B0604030504040204" pitchFamily="34" charset="0"/>
              </a:rPr>
              <a:t>1025.016</a:t>
            </a:r>
            <a:r>
              <a:rPr lang="en-US" dirty="0">
                <a:latin typeface="Times New Roman" panose="02020603050405020304" pitchFamily="18" charset="0"/>
              </a:rPr>
              <a:t>, </a:t>
            </a:r>
            <a:r>
              <a:rPr lang="en-US" dirty="0">
                <a:latin typeface="Times New Roman" panose="02020603050405020304" pitchFamily="18" charset="0"/>
                <a:ea typeface="Tahoma" panose="020B0604030504040204" pitchFamily="34" charset="0"/>
              </a:rPr>
              <a:t>0.4</a:t>
            </a:r>
            <a:r>
              <a:rPr lang="en-US" dirty="0">
                <a:latin typeface="Times New Roman" panose="02020603050405020304" pitchFamily="18" charset="0"/>
              </a:rPr>
              <a:t>)</a:t>
            </a:r>
          </a:p>
          <a:p>
            <a:pPr lvl="1"/>
            <a:r>
              <a:rPr lang="en-US" dirty="0"/>
              <a:t>Thus:</a:t>
            </a:r>
          </a:p>
          <a:p>
            <a:pPr lvl="2"/>
            <a:r>
              <a:rPr lang="en-US" dirty="0"/>
              <a:t>The midpoint is </a:t>
            </a:r>
            <a:r>
              <a:rPr lang="en-US" dirty="0">
                <a:latin typeface="Times New Roman" panose="02020603050405020304" pitchFamily="18" charset="0"/>
              </a:rPr>
              <a:t>1025.014</a:t>
            </a:r>
          </a:p>
          <a:p>
            <a:pPr lvl="2"/>
            <a:r>
              <a:rPr lang="en-US" dirty="0"/>
              <a:t>The step size is </a:t>
            </a:r>
            <a:r>
              <a:rPr lang="en-US" i="1" dirty="0">
                <a:latin typeface="Times New Roman" panose="02020603050405020304" pitchFamily="18" charset="0"/>
              </a:rPr>
              <a:t>h </a:t>
            </a:r>
            <a:r>
              <a:rPr lang="en-US" dirty="0">
                <a:latin typeface="Times New Roman" panose="02020603050405020304" pitchFamily="18" charset="0"/>
              </a:rPr>
              <a:t>= 0.002</a:t>
            </a:r>
          </a:p>
          <a:p>
            <a:pPr lvl="2"/>
            <a:r>
              <a:rPr lang="en-US" dirty="0"/>
              <a:t>The polynomial is </a:t>
            </a:r>
            <a:r>
              <a:rPr lang="en-US" dirty="0">
                <a:latin typeface="Times New Roman" panose="02020603050405020304" pitchFamily="18" charset="0"/>
              </a:rPr>
              <a:t>0.15</a:t>
            </a:r>
            <a:r>
              <a:rPr lang="en-US" i="1" dirty="0">
                <a:latin typeface="Symbol" panose="05050102010706020507" pitchFamily="18" charset="2"/>
              </a:rPr>
              <a:t>d </a:t>
            </a:r>
            <a:r>
              <a:rPr lang="en-US" baseline="30000" dirty="0">
                <a:latin typeface="Times New Roman" panose="02020603050405020304" pitchFamily="18" charset="0"/>
              </a:rPr>
              <a:t>2</a:t>
            </a:r>
            <a:r>
              <a:rPr lang="en-US" dirty="0">
                <a:latin typeface="Times New Roman" panose="02020603050405020304" pitchFamily="18" charset="0"/>
              </a:rPr>
              <a:t> + 0.35</a:t>
            </a:r>
            <a:r>
              <a:rPr lang="en-US" i="1" dirty="0">
                <a:latin typeface="Symbol" panose="05050102010706020507" pitchFamily="18" charset="2"/>
              </a:rPr>
              <a:t>d</a:t>
            </a:r>
            <a:r>
              <a:rPr lang="en-US" dirty="0">
                <a:latin typeface="Times New Roman" panose="02020603050405020304" pitchFamily="18" charset="0"/>
              </a:rPr>
              <a:t> – 0.1</a:t>
            </a:r>
            <a:endParaRPr lang="en-US" baseline="30000" dirty="0">
              <a:latin typeface="Times New Roman" panose="02020603050405020304" pitchFamily="18" charset="0"/>
            </a:endParaRPr>
          </a:p>
          <a:p>
            <a:pPr lvl="1"/>
            <a:r>
              <a:rPr lang="en-US" dirty="0"/>
              <a:t>If you wanted to approximate </a:t>
            </a:r>
            <a:r>
              <a:rPr lang="en-US" dirty="0">
                <a:latin typeface="Times New Roman" panose="02020603050405020304" pitchFamily="18" charset="0"/>
              </a:rPr>
              <a:t>1025.01346,</a:t>
            </a:r>
            <a:br>
              <a:rPr lang="en-US" dirty="0">
                <a:latin typeface="Times New Roman" panose="02020603050405020304" pitchFamily="18" charset="0"/>
              </a:rPr>
            </a:br>
            <a:r>
              <a:rPr lang="en-US" dirty="0">
                <a:latin typeface="Times New Roman" panose="02020603050405020304" pitchFamily="18" charset="0"/>
              </a:rPr>
              <a:t>	</a:t>
            </a:r>
            <a:r>
              <a:rPr lang="en-US" dirty="0"/>
              <a:t>we note this is </a:t>
            </a:r>
            <a:r>
              <a:rPr lang="en-US" dirty="0">
                <a:latin typeface="Times New Roman" panose="02020603050405020304" pitchFamily="18" charset="0"/>
              </a:rPr>
              <a:t>1025.014 + 0.002·(–0.27)</a:t>
            </a:r>
          </a:p>
          <a:p>
            <a:pPr lvl="1"/>
            <a:r>
              <a:rPr lang="en-US" dirty="0">
                <a:latin typeface="Times New Roman" panose="02020603050405020304" pitchFamily="18" charset="0"/>
              </a:rPr>
              <a:t>Thus, (0.15·(–0.27) + 0.35)·(–0.27) – 0.1</a:t>
            </a:r>
            <a:br>
              <a:rPr lang="en-US" dirty="0">
                <a:latin typeface="Times New Roman" panose="02020603050405020304" pitchFamily="18" charset="0"/>
              </a:rPr>
            </a:br>
            <a:r>
              <a:rPr lang="en-US" dirty="0">
                <a:latin typeface="Times New Roman" panose="02020603050405020304" pitchFamily="18" charset="0"/>
              </a:rPr>
              <a:t>                 =  –0.183565</a:t>
            </a:r>
          </a:p>
          <a:p>
            <a:pPr lvl="1"/>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13</a:t>
            </a:fld>
            <a:endParaRPr lang="en-CA"/>
          </a:p>
        </p:txBody>
      </p:sp>
      <p:sp>
        <p:nvSpPr>
          <p:cNvPr id="25" name="Rectangle 24">
            <a:extLst>
              <a:ext uri="{FF2B5EF4-FFF2-40B4-BE49-F238E27FC236}">
                <a16:creationId xmlns:a16="http://schemas.microsoft.com/office/drawing/2014/main" id="{F3F49959-0311-4B61-8488-381A343AB168}"/>
              </a:ext>
            </a:extLst>
          </p:cNvPr>
          <p:cNvSpPr/>
          <p:nvPr/>
        </p:nvSpPr>
        <p:spPr>
          <a:xfrm>
            <a:off x="4944490" y="5642994"/>
            <a:ext cx="933822" cy="26035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4A0802DB-36ED-4ADA-8821-65CF4A3B0E45}"/>
              </a:ext>
            </a:extLst>
          </p:cNvPr>
          <p:cNvSpPr/>
          <p:nvPr/>
        </p:nvSpPr>
        <p:spPr>
          <a:xfrm>
            <a:off x="3210508" y="4114955"/>
            <a:ext cx="4471791" cy="2261699"/>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0C46FA3D-C1B3-4B0B-845D-10E87EE6374C}"/>
              </a:ext>
            </a:extLst>
          </p:cNvPr>
          <p:cNvCxnSpPr>
            <a:cxnSpLocks/>
          </p:cNvCxnSpPr>
          <p:nvPr/>
        </p:nvCxnSpPr>
        <p:spPr>
          <a:xfrm>
            <a:off x="7272438" y="5670337"/>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E9C242D-9720-4C53-AF20-9EB0839F4216}"/>
              </a:ext>
            </a:extLst>
          </p:cNvPr>
          <p:cNvSpPr txBox="1"/>
          <p:nvPr/>
        </p:nvSpPr>
        <p:spPr>
          <a:xfrm>
            <a:off x="6801104" y="5859583"/>
            <a:ext cx="954107" cy="338554"/>
          </a:xfrm>
          <a:prstGeom prst="rect">
            <a:avLst/>
          </a:prstGeom>
          <a:noFill/>
        </p:spPr>
        <p:txBody>
          <a:bodyPr wrap="non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1025.018</a:t>
            </a:r>
            <a:endParaRPr lang="en-US" sz="1600" baseline="-25000" dirty="0">
              <a:solidFill>
                <a:schemeClr val="bg1"/>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6EB21502-97F2-42F0-9753-C4CBC998E287}"/>
              </a:ext>
            </a:extLst>
          </p:cNvPr>
          <p:cNvCxnSpPr>
            <a:cxnSpLocks/>
          </p:cNvCxnSpPr>
          <p:nvPr/>
        </p:nvCxnSpPr>
        <p:spPr>
          <a:xfrm flipH="1">
            <a:off x="3196915" y="5766096"/>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0909F1-3757-4AEB-889C-DDCE96E13DD2}"/>
              </a:ext>
            </a:extLst>
          </p:cNvPr>
          <p:cNvCxnSpPr>
            <a:cxnSpLocks/>
          </p:cNvCxnSpPr>
          <p:nvPr/>
        </p:nvCxnSpPr>
        <p:spPr>
          <a:xfrm>
            <a:off x="6329921" y="5670337"/>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74E5CF-9CEA-4291-AAD9-0DBF176DC3CA}"/>
              </a:ext>
            </a:extLst>
          </p:cNvPr>
          <p:cNvCxnSpPr>
            <a:cxnSpLocks/>
          </p:cNvCxnSpPr>
          <p:nvPr/>
        </p:nvCxnSpPr>
        <p:spPr>
          <a:xfrm>
            <a:off x="6334268" y="5670337"/>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4ADAB7A-3C71-4888-B6C5-F0751D9BAA9F}"/>
              </a:ext>
            </a:extLst>
          </p:cNvPr>
          <p:cNvSpPr txBox="1"/>
          <p:nvPr/>
        </p:nvSpPr>
        <p:spPr>
          <a:xfrm>
            <a:off x="5854545" y="5859583"/>
            <a:ext cx="954107" cy="338554"/>
          </a:xfrm>
          <a:prstGeom prst="rect">
            <a:avLst/>
          </a:prstGeom>
          <a:noFill/>
        </p:spPr>
        <p:txBody>
          <a:bodyPr wrap="non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1025.016</a:t>
            </a:r>
            <a:endParaRPr lang="en-US" sz="1600" baseline="-25000" dirty="0">
              <a:solidFill>
                <a:schemeClr val="bg1"/>
              </a:solidFill>
              <a:latin typeface="Times New Roman" panose="02020603050405020304" pitchFamily="18" charset="0"/>
              <a:cs typeface="Times New Roman" panose="02020603050405020304" pitchFamily="18" charset="0"/>
            </a:endParaRPr>
          </a:p>
        </p:txBody>
      </p:sp>
      <p:cxnSp>
        <p:nvCxnSpPr>
          <p:cNvPr id="35" name="Straight Connector 34">
            <a:extLst>
              <a:ext uri="{FF2B5EF4-FFF2-40B4-BE49-F238E27FC236}">
                <a16:creationId xmlns:a16="http://schemas.microsoft.com/office/drawing/2014/main" id="{A474BDC9-ADF4-48FA-A6D4-6D06020703AD}"/>
              </a:ext>
            </a:extLst>
          </p:cNvPr>
          <p:cNvCxnSpPr>
            <a:cxnSpLocks/>
          </p:cNvCxnSpPr>
          <p:nvPr/>
        </p:nvCxnSpPr>
        <p:spPr>
          <a:xfrm>
            <a:off x="5396098" y="5670337"/>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EA3F037-B600-4D1E-92D2-324FE33A6C81}"/>
              </a:ext>
            </a:extLst>
          </p:cNvPr>
          <p:cNvSpPr txBox="1"/>
          <p:nvPr/>
        </p:nvSpPr>
        <p:spPr>
          <a:xfrm>
            <a:off x="4924764" y="5859583"/>
            <a:ext cx="954107" cy="338554"/>
          </a:xfrm>
          <a:prstGeom prst="rect">
            <a:avLst/>
          </a:prstGeom>
          <a:noFill/>
        </p:spPr>
        <p:txBody>
          <a:bodyPr wrap="non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1025.014</a:t>
            </a:r>
            <a:endParaRPr lang="en-US" sz="1600" baseline="-25000" dirty="0">
              <a:solidFill>
                <a:schemeClr val="bg1"/>
              </a:solidFill>
              <a:latin typeface="Times New Roman" panose="02020603050405020304" pitchFamily="18" charset="0"/>
              <a:cs typeface="Times New Roman" panose="02020603050405020304" pitchFamily="18" charset="0"/>
            </a:endParaRPr>
          </a:p>
        </p:txBody>
      </p:sp>
      <p:cxnSp>
        <p:nvCxnSpPr>
          <p:cNvPr id="40" name="Straight Connector 39">
            <a:extLst>
              <a:ext uri="{FF2B5EF4-FFF2-40B4-BE49-F238E27FC236}">
                <a16:creationId xmlns:a16="http://schemas.microsoft.com/office/drawing/2014/main" id="{9C2DD31B-F9F5-4F54-A514-11458A810255}"/>
              </a:ext>
            </a:extLst>
          </p:cNvPr>
          <p:cNvCxnSpPr>
            <a:cxnSpLocks/>
          </p:cNvCxnSpPr>
          <p:nvPr/>
        </p:nvCxnSpPr>
        <p:spPr>
          <a:xfrm>
            <a:off x="4457928" y="5670337"/>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F319445-D6E2-483E-82E8-0029E38B1B6B}"/>
              </a:ext>
            </a:extLst>
          </p:cNvPr>
          <p:cNvSpPr txBox="1"/>
          <p:nvPr/>
        </p:nvSpPr>
        <p:spPr>
          <a:xfrm>
            <a:off x="3969816" y="5859583"/>
            <a:ext cx="954107" cy="338554"/>
          </a:xfrm>
          <a:prstGeom prst="rect">
            <a:avLst/>
          </a:prstGeom>
          <a:noFill/>
        </p:spPr>
        <p:txBody>
          <a:bodyPr wrap="non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1025.012</a:t>
            </a:r>
          </a:p>
        </p:txBody>
      </p:sp>
      <p:cxnSp>
        <p:nvCxnSpPr>
          <p:cNvPr id="44" name="Straight Connector 43">
            <a:extLst>
              <a:ext uri="{FF2B5EF4-FFF2-40B4-BE49-F238E27FC236}">
                <a16:creationId xmlns:a16="http://schemas.microsoft.com/office/drawing/2014/main" id="{115C581A-C531-4E07-B326-55367894E454}"/>
              </a:ext>
            </a:extLst>
          </p:cNvPr>
          <p:cNvCxnSpPr>
            <a:cxnSpLocks/>
          </p:cNvCxnSpPr>
          <p:nvPr/>
        </p:nvCxnSpPr>
        <p:spPr>
          <a:xfrm>
            <a:off x="3519758" y="5670337"/>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2BAB4BA-107D-4CB4-8FA7-3F4A9EE30C76}"/>
              </a:ext>
            </a:extLst>
          </p:cNvPr>
          <p:cNvSpPr txBox="1"/>
          <p:nvPr/>
        </p:nvSpPr>
        <p:spPr>
          <a:xfrm>
            <a:off x="3048424" y="5859583"/>
            <a:ext cx="954107" cy="338554"/>
          </a:xfrm>
          <a:prstGeom prst="rect">
            <a:avLst/>
          </a:prstGeom>
          <a:noFill/>
        </p:spPr>
        <p:txBody>
          <a:bodyPr wrap="non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1025.010</a:t>
            </a:r>
          </a:p>
        </p:txBody>
      </p:sp>
      <p:sp>
        <p:nvSpPr>
          <p:cNvPr id="46" name="Oval 45">
            <a:extLst>
              <a:ext uri="{FF2B5EF4-FFF2-40B4-BE49-F238E27FC236}">
                <a16:creationId xmlns:a16="http://schemas.microsoft.com/office/drawing/2014/main" id="{C9CDEA5E-A5E4-421F-9FE8-E2EA44E8E96B}"/>
              </a:ext>
            </a:extLst>
          </p:cNvPr>
          <p:cNvSpPr/>
          <p:nvPr/>
        </p:nvSpPr>
        <p:spPr>
          <a:xfrm>
            <a:off x="4412208" y="613777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B70CF90E-3225-4AD1-8133-587A6932239C}"/>
              </a:ext>
            </a:extLst>
          </p:cNvPr>
          <p:cNvSpPr/>
          <p:nvPr/>
        </p:nvSpPr>
        <p:spPr>
          <a:xfrm>
            <a:off x="5354964" y="582897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AA928C0B-CEB1-4C46-AE28-8EBD097980D9}"/>
              </a:ext>
            </a:extLst>
          </p:cNvPr>
          <p:cNvSpPr/>
          <p:nvPr/>
        </p:nvSpPr>
        <p:spPr>
          <a:xfrm>
            <a:off x="6297720" y="52685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4C3AC5F3-7670-44BC-8DFE-D9DF15900039}"/>
              </a:ext>
            </a:extLst>
          </p:cNvPr>
          <p:cNvSpPr txBox="1"/>
          <p:nvPr/>
        </p:nvSpPr>
        <p:spPr>
          <a:xfrm>
            <a:off x="4088963" y="6263664"/>
            <a:ext cx="63350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–0.3</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9C4479D0-085A-424F-9782-54B296406E66}"/>
              </a:ext>
            </a:extLst>
          </p:cNvPr>
          <p:cNvSpPr txBox="1"/>
          <p:nvPr/>
        </p:nvSpPr>
        <p:spPr>
          <a:xfrm>
            <a:off x="5142713" y="6108670"/>
            <a:ext cx="63350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14B7B724-50AA-466A-BD84-6EC7A3171259}"/>
              </a:ext>
            </a:extLst>
          </p:cNvPr>
          <p:cNvSpPr txBox="1"/>
          <p:nvPr/>
        </p:nvSpPr>
        <p:spPr>
          <a:xfrm>
            <a:off x="6402753" y="5198566"/>
            <a:ext cx="50526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0.4</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2" name="Oval 51">
            <a:extLst>
              <a:ext uri="{FF2B5EF4-FFF2-40B4-BE49-F238E27FC236}">
                <a16:creationId xmlns:a16="http://schemas.microsoft.com/office/drawing/2014/main" id="{24139770-94CE-4547-B5C5-959FE3DE9A82}"/>
              </a:ext>
            </a:extLst>
          </p:cNvPr>
          <p:cNvSpPr/>
          <p:nvPr/>
        </p:nvSpPr>
        <p:spPr>
          <a:xfrm>
            <a:off x="5113081" y="572131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8A1C18CE-2938-43E0-B3B7-3BB1384E434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36001643"/>
      </p:ext>
    </p:extLst>
  </p:cSld>
  <p:clrMapOvr>
    <a:masterClrMapping/>
  </p:clrMapOvr>
  <mc:AlternateContent xmlns:mc="http://schemas.openxmlformats.org/markup-compatibility/2006" xmlns:p14="http://schemas.microsoft.com/office/powerpoint/2010/main">
    <mc:Choice Requires="p14">
      <p:transition spd="slow" p14:dur="2000" advTm="110598"/>
    </mc:Choice>
    <mc:Fallback xmlns="">
      <p:transition spd="slow" advTm="110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8"/>
                </p:tgtEl>
              </p:cMediaNode>
            </p:audio>
          </p:childTnLst>
        </p:cTn>
      </p:par>
    </p:tnLst>
    <p:bldLst>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Centered quadratic interpolation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For example, suppose that we have the following data:</a:t>
            </a:r>
          </a:p>
          <a:p>
            <a:pPr marL="0" indent="0" algn="ctr">
              <a:buNone/>
            </a:pPr>
            <a:r>
              <a:rPr lang="en-US" dirty="0">
                <a:latin typeface="Times New Roman" panose="02020603050405020304" pitchFamily="18" charset="0"/>
                <a:ea typeface="Tahoma" panose="020B0604030504040204" pitchFamily="34" charset="0"/>
              </a:rPr>
              <a:t>(1025.012, –0.3), (1025.014, –0.1)</a:t>
            </a:r>
            <a:r>
              <a:rPr lang="en-US" dirty="0"/>
              <a:t> and </a:t>
            </a:r>
            <a:r>
              <a:rPr lang="en-US" dirty="0">
                <a:latin typeface="Times New Roman" panose="02020603050405020304" pitchFamily="18" charset="0"/>
              </a:rPr>
              <a:t>(</a:t>
            </a:r>
            <a:r>
              <a:rPr lang="en-US" dirty="0">
                <a:latin typeface="Times New Roman" panose="02020603050405020304" pitchFamily="18" charset="0"/>
                <a:ea typeface="Tahoma" panose="020B0604030504040204" pitchFamily="34" charset="0"/>
              </a:rPr>
              <a:t>1025.016</a:t>
            </a:r>
            <a:r>
              <a:rPr lang="en-US" dirty="0">
                <a:latin typeface="Times New Roman" panose="02020603050405020304" pitchFamily="18" charset="0"/>
              </a:rPr>
              <a:t>, </a:t>
            </a:r>
            <a:r>
              <a:rPr lang="en-US" dirty="0">
                <a:latin typeface="Times New Roman" panose="02020603050405020304" pitchFamily="18" charset="0"/>
                <a:ea typeface="Tahoma" panose="020B0604030504040204" pitchFamily="34" charset="0"/>
              </a:rPr>
              <a:t>0.4</a:t>
            </a:r>
            <a:r>
              <a:rPr lang="en-US" dirty="0">
                <a:latin typeface="Times New Roman" panose="02020603050405020304" pitchFamily="18" charset="0"/>
              </a:rPr>
              <a:t>)</a:t>
            </a:r>
          </a:p>
          <a:p>
            <a:pPr lvl="1"/>
            <a:r>
              <a:rPr lang="en-US" dirty="0"/>
              <a:t>Incidentally, if you were to find the interpolating polynomial without shifting and scaling, we’d have:</a:t>
            </a:r>
          </a:p>
          <a:p>
            <a:pPr marL="457200" lvl="1" indent="0" algn="ctr">
              <a:buNone/>
            </a:pPr>
            <a:r>
              <a:rPr lang="en-US" dirty="0">
                <a:latin typeface="Times New Roman" panose="02020603050405020304" pitchFamily="18" charset="0"/>
              </a:rPr>
              <a:t>37501.36</a:t>
            </a: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latin typeface="Times New Roman" panose="02020603050405020304" pitchFamily="18" charset="0"/>
              </a:rPr>
              <a:t> – 76878662.68</a:t>
            </a:r>
            <a:r>
              <a:rPr lang="en-US" i="1" dirty="0">
                <a:latin typeface="Times New Roman" panose="02020603050405020304" pitchFamily="18" charset="0"/>
              </a:rPr>
              <a:t>x</a:t>
            </a:r>
            <a:r>
              <a:rPr lang="en-US" dirty="0">
                <a:latin typeface="Times New Roman" panose="02020603050405020304" pitchFamily="18" charset="0"/>
              </a:rPr>
              <a:t> + 39400763084.63</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14</a:t>
            </a:fld>
            <a:endParaRPr lang="en-CA"/>
          </a:p>
        </p:txBody>
      </p:sp>
      <p:sp>
        <p:nvSpPr>
          <p:cNvPr id="25" name="Rectangle 24">
            <a:extLst>
              <a:ext uri="{FF2B5EF4-FFF2-40B4-BE49-F238E27FC236}">
                <a16:creationId xmlns:a16="http://schemas.microsoft.com/office/drawing/2014/main" id="{F3F49959-0311-4B61-8488-381A343AB168}"/>
              </a:ext>
            </a:extLst>
          </p:cNvPr>
          <p:cNvSpPr/>
          <p:nvPr/>
        </p:nvSpPr>
        <p:spPr>
          <a:xfrm>
            <a:off x="4944490" y="5642994"/>
            <a:ext cx="933822" cy="26035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4A0802DB-36ED-4ADA-8821-65CF4A3B0E45}"/>
              </a:ext>
            </a:extLst>
          </p:cNvPr>
          <p:cNvSpPr/>
          <p:nvPr/>
        </p:nvSpPr>
        <p:spPr>
          <a:xfrm>
            <a:off x="3210508" y="4114955"/>
            <a:ext cx="4471791" cy="2261699"/>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0C46FA3D-C1B3-4B0B-845D-10E87EE6374C}"/>
              </a:ext>
            </a:extLst>
          </p:cNvPr>
          <p:cNvCxnSpPr>
            <a:cxnSpLocks/>
          </p:cNvCxnSpPr>
          <p:nvPr/>
        </p:nvCxnSpPr>
        <p:spPr>
          <a:xfrm>
            <a:off x="7272438" y="5670337"/>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E9C242D-9720-4C53-AF20-9EB0839F4216}"/>
              </a:ext>
            </a:extLst>
          </p:cNvPr>
          <p:cNvSpPr txBox="1"/>
          <p:nvPr/>
        </p:nvSpPr>
        <p:spPr>
          <a:xfrm>
            <a:off x="6801104" y="5859583"/>
            <a:ext cx="954107" cy="338554"/>
          </a:xfrm>
          <a:prstGeom prst="rect">
            <a:avLst/>
          </a:prstGeom>
          <a:noFill/>
        </p:spPr>
        <p:txBody>
          <a:bodyPr wrap="non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1025.018</a:t>
            </a:r>
            <a:endParaRPr lang="en-US" sz="1600" baseline="-25000" dirty="0">
              <a:solidFill>
                <a:schemeClr val="bg1"/>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6EB21502-97F2-42F0-9753-C4CBC998E287}"/>
              </a:ext>
            </a:extLst>
          </p:cNvPr>
          <p:cNvCxnSpPr>
            <a:cxnSpLocks/>
          </p:cNvCxnSpPr>
          <p:nvPr/>
        </p:nvCxnSpPr>
        <p:spPr>
          <a:xfrm flipH="1">
            <a:off x="3196915" y="5766096"/>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0909F1-3757-4AEB-889C-DDCE96E13DD2}"/>
              </a:ext>
            </a:extLst>
          </p:cNvPr>
          <p:cNvCxnSpPr>
            <a:cxnSpLocks/>
          </p:cNvCxnSpPr>
          <p:nvPr/>
        </p:nvCxnSpPr>
        <p:spPr>
          <a:xfrm>
            <a:off x="6329921" y="5670337"/>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74E5CF-9CEA-4291-AAD9-0DBF176DC3CA}"/>
              </a:ext>
            </a:extLst>
          </p:cNvPr>
          <p:cNvCxnSpPr>
            <a:cxnSpLocks/>
          </p:cNvCxnSpPr>
          <p:nvPr/>
        </p:nvCxnSpPr>
        <p:spPr>
          <a:xfrm>
            <a:off x="6334268" y="5670337"/>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4ADAB7A-3C71-4888-B6C5-F0751D9BAA9F}"/>
              </a:ext>
            </a:extLst>
          </p:cNvPr>
          <p:cNvSpPr txBox="1"/>
          <p:nvPr/>
        </p:nvSpPr>
        <p:spPr>
          <a:xfrm>
            <a:off x="5854545" y="5859583"/>
            <a:ext cx="954107" cy="338554"/>
          </a:xfrm>
          <a:prstGeom prst="rect">
            <a:avLst/>
          </a:prstGeom>
          <a:noFill/>
        </p:spPr>
        <p:txBody>
          <a:bodyPr wrap="non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1025.016</a:t>
            </a:r>
            <a:endParaRPr lang="en-US" sz="1600" baseline="-25000" dirty="0">
              <a:solidFill>
                <a:schemeClr val="bg1"/>
              </a:solidFill>
              <a:latin typeface="Times New Roman" panose="02020603050405020304" pitchFamily="18" charset="0"/>
              <a:cs typeface="Times New Roman" panose="02020603050405020304" pitchFamily="18" charset="0"/>
            </a:endParaRPr>
          </a:p>
        </p:txBody>
      </p:sp>
      <p:cxnSp>
        <p:nvCxnSpPr>
          <p:cNvPr id="35" name="Straight Connector 34">
            <a:extLst>
              <a:ext uri="{FF2B5EF4-FFF2-40B4-BE49-F238E27FC236}">
                <a16:creationId xmlns:a16="http://schemas.microsoft.com/office/drawing/2014/main" id="{A474BDC9-ADF4-48FA-A6D4-6D06020703AD}"/>
              </a:ext>
            </a:extLst>
          </p:cNvPr>
          <p:cNvCxnSpPr>
            <a:cxnSpLocks/>
          </p:cNvCxnSpPr>
          <p:nvPr/>
        </p:nvCxnSpPr>
        <p:spPr>
          <a:xfrm>
            <a:off x="5396098" y="5670337"/>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EA3F037-B600-4D1E-92D2-324FE33A6C81}"/>
              </a:ext>
            </a:extLst>
          </p:cNvPr>
          <p:cNvSpPr txBox="1"/>
          <p:nvPr/>
        </p:nvSpPr>
        <p:spPr>
          <a:xfrm>
            <a:off x="4924764" y="5859583"/>
            <a:ext cx="954107" cy="338554"/>
          </a:xfrm>
          <a:prstGeom prst="rect">
            <a:avLst/>
          </a:prstGeom>
          <a:noFill/>
        </p:spPr>
        <p:txBody>
          <a:bodyPr wrap="non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1025.014</a:t>
            </a:r>
            <a:endParaRPr lang="en-US" sz="1600" baseline="-25000" dirty="0">
              <a:solidFill>
                <a:schemeClr val="bg1"/>
              </a:solidFill>
              <a:latin typeface="Times New Roman" panose="02020603050405020304" pitchFamily="18" charset="0"/>
              <a:cs typeface="Times New Roman" panose="02020603050405020304" pitchFamily="18" charset="0"/>
            </a:endParaRPr>
          </a:p>
        </p:txBody>
      </p:sp>
      <p:cxnSp>
        <p:nvCxnSpPr>
          <p:cNvPr id="40" name="Straight Connector 39">
            <a:extLst>
              <a:ext uri="{FF2B5EF4-FFF2-40B4-BE49-F238E27FC236}">
                <a16:creationId xmlns:a16="http://schemas.microsoft.com/office/drawing/2014/main" id="{9C2DD31B-F9F5-4F54-A514-11458A810255}"/>
              </a:ext>
            </a:extLst>
          </p:cNvPr>
          <p:cNvCxnSpPr>
            <a:cxnSpLocks/>
          </p:cNvCxnSpPr>
          <p:nvPr/>
        </p:nvCxnSpPr>
        <p:spPr>
          <a:xfrm>
            <a:off x="4457928" y="5670337"/>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F319445-D6E2-483E-82E8-0029E38B1B6B}"/>
              </a:ext>
            </a:extLst>
          </p:cNvPr>
          <p:cNvSpPr txBox="1"/>
          <p:nvPr/>
        </p:nvSpPr>
        <p:spPr>
          <a:xfrm>
            <a:off x="3969816" y="5859583"/>
            <a:ext cx="954107" cy="338554"/>
          </a:xfrm>
          <a:prstGeom prst="rect">
            <a:avLst/>
          </a:prstGeom>
          <a:noFill/>
        </p:spPr>
        <p:txBody>
          <a:bodyPr wrap="non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1025.012</a:t>
            </a:r>
          </a:p>
        </p:txBody>
      </p:sp>
      <p:cxnSp>
        <p:nvCxnSpPr>
          <p:cNvPr id="44" name="Straight Connector 43">
            <a:extLst>
              <a:ext uri="{FF2B5EF4-FFF2-40B4-BE49-F238E27FC236}">
                <a16:creationId xmlns:a16="http://schemas.microsoft.com/office/drawing/2014/main" id="{115C581A-C531-4E07-B326-55367894E454}"/>
              </a:ext>
            </a:extLst>
          </p:cNvPr>
          <p:cNvCxnSpPr>
            <a:cxnSpLocks/>
          </p:cNvCxnSpPr>
          <p:nvPr/>
        </p:nvCxnSpPr>
        <p:spPr>
          <a:xfrm>
            <a:off x="3519758" y="5670337"/>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2BAB4BA-107D-4CB4-8FA7-3F4A9EE30C76}"/>
              </a:ext>
            </a:extLst>
          </p:cNvPr>
          <p:cNvSpPr txBox="1"/>
          <p:nvPr/>
        </p:nvSpPr>
        <p:spPr>
          <a:xfrm>
            <a:off x="3048424" y="5859583"/>
            <a:ext cx="954107" cy="338554"/>
          </a:xfrm>
          <a:prstGeom prst="rect">
            <a:avLst/>
          </a:prstGeom>
          <a:noFill/>
        </p:spPr>
        <p:txBody>
          <a:bodyPr wrap="non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1025.010</a:t>
            </a:r>
          </a:p>
        </p:txBody>
      </p:sp>
      <p:sp>
        <p:nvSpPr>
          <p:cNvPr id="46" name="Oval 45">
            <a:extLst>
              <a:ext uri="{FF2B5EF4-FFF2-40B4-BE49-F238E27FC236}">
                <a16:creationId xmlns:a16="http://schemas.microsoft.com/office/drawing/2014/main" id="{C9CDEA5E-A5E4-421F-9FE8-E2EA44E8E96B}"/>
              </a:ext>
            </a:extLst>
          </p:cNvPr>
          <p:cNvSpPr/>
          <p:nvPr/>
        </p:nvSpPr>
        <p:spPr>
          <a:xfrm>
            <a:off x="4412208" y="613777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B70CF90E-3225-4AD1-8133-587A6932239C}"/>
              </a:ext>
            </a:extLst>
          </p:cNvPr>
          <p:cNvSpPr/>
          <p:nvPr/>
        </p:nvSpPr>
        <p:spPr>
          <a:xfrm>
            <a:off x="5354964" y="582897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AA928C0B-CEB1-4C46-AE28-8EBD097980D9}"/>
              </a:ext>
            </a:extLst>
          </p:cNvPr>
          <p:cNvSpPr/>
          <p:nvPr/>
        </p:nvSpPr>
        <p:spPr>
          <a:xfrm>
            <a:off x="6297720" y="52685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4139770-94CE-4547-B5C5-959FE3DE9A82}"/>
              </a:ext>
            </a:extLst>
          </p:cNvPr>
          <p:cNvSpPr/>
          <p:nvPr/>
        </p:nvSpPr>
        <p:spPr>
          <a:xfrm>
            <a:off x="5113081" y="572131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1E6CE9E-5995-4456-A48C-37B6EE52C377}"/>
              </a:ext>
            </a:extLst>
          </p:cNvPr>
          <p:cNvSpPr txBox="1"/>
          <p:nvPr/>
        </p:nvSpPr>
        <p:spPr>
          <a:xfrm>
            <a:off x="4088963" y="6263664"/>
            <a:ext cx="63350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–0.3</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3779DBA9-C536-4347-BAB7-B4A0C54CAF1F}"/>
              </a:ext>
            </a:extLst>
          </p:cNvPr>
          <p:cNvSpPr txBox="1"/>
          <p:nvPr/>
        </p:nvSpPr>
        <p:spPr>
          <a:xfrm>
            <a:off x="5142713" y="6108670"/>
            <a:ext cx="63350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F08D7CDD-0CE5-47D5-A481-BDE64ABF06B4}"/>
              </a:ext>
            </a:extLst>
          </p:cNvPr>
          <p:cNvSpPr txBox="1"/>
          <p:nvPr/>
        </p:nvSpPr>
        <p:spPr>
          <a:xfrm>
            <a:off x="6402753" y="5198566"/>
            <a:ext cx="50526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0.4</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631F50CF-52E0-459C-A4D6-6FEBF658215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36513281"/>
      </p:ext>
    </p:extLst>
  </p:cSld>
  <p:clrMapOvr>
    <a:masterClrMapping/>
  </p:clrMapOvr>
  <mc:AlternateContent xmlns:mc="http://schemas.openxmlformats.org/markup-compatibility/2006" xmlns:p14="http://schemas.microsoft.com/office/powerpoint/2010/main">
    <mc:Choice Requires="p14">
      <p:transition spd="slow" p14:dur="2000" advTm="62998"/>
    </mc:Choice>
    <mc:Fallback xmlns="">
      <p:transition spd="slow" advTm="62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6"/>
                </p:tgtEl>
              </p:cMediaNode>
            </p:audio>
          </p:childTnLst>
        </p:cTn>
      </p:par>
    </p:tnLst>
    <p:bldLst>
      <p:bldP spid="5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9CD975F-D928-4146-9A5A-63431058DC3E}"/>
              </a:ext>
            </a:extLst>
          </p:cNvPr>
          <p:cNvSpPr/>
          <p:nvPr/>
        </p:nvSpPr>
        <p:spPr>
          <a:xfrm>
            <a:off x="4944490" y="6129556"/>
            <a:ext cx="933822" cy="26035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Centered cubic interpolation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Finally, suppose we have four points:</a:t>
            </a:r>
          </a:p>
          <a:p>
            <a:pPr marL="0" indent="0" algn="ctr">
              <a:buNone/>
            </a:pP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–2</a:t>
            </a:r>
            <a:r>
              <a:rPr lang="en-US" dirty="0">
                <a:latin typeface="Times New Roman" panose="02020603050405020304" pitchFamily="18" charset="0"/>
              </a:rPr>
              <a:t>))</a:t>
            </a:r>
            <a:r>
              <a:rPr lang="en-US" dirty="0"/>
              <a:t>,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r>
              <a:rPr lang="en-US" dirty="0"/>
              <a:t>,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and </a:t>
            </a:r>
            <a:r>
              <a:rPr lang="en-US" dirty="0">
                <a:latin typeface="Times New Roman" panose="02020603050405020304" pitchFamily="18" charset="0"/>
              </a:rPr>
              <a:t>(</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p>
          <a:p>
            <a:pPr lvl="1"/>
            <a:r>
              <a:rPr lang="en-US" dirty="0"/>
              <a:t>The interpolating polynomial is too large to display</a:t>
            </a:r>
          </a:p>
          <a:p>
            <a:pPr lvl="2"/>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15</a:t>
            </a:fld>
            <a:endParaRPr lang="en-CA"/>
          </a:p>
        </p:txBody>
      </p:sp>
      <p:sp>
        <p:nvSpPr>
          <p:cNvPr id="26" name="Freeform: Shape 25">
            <a:extLst>
              <a:ext uri="{FF2B5EF4-FFF2-40B4-BE49-F238E27FC236}">
                <a16:creationId xmlns:a16="http://schemas.microsoft.com/office/drawing/2014/main" id="{B396F8B4-8C74-49D0-8405-B29D2FFD7942}"/>
              </a:ext>
            </a:extLst>
          </p:cNvPr>
          <p:cNvSpPr/>
          <p:nvPr/>
        </p:nvSpPr>
        <p:spPr>
          <a:xfrm flipV="1">
            <a:off x="3625877" y="4675253"/>
            <a:ext cx="3522267" cy="1057372"/>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0BA458BB-F449-4D19-A56F-23BD9EB190EF}"/>
              </a:ext>
            </a:extLst>
          </p:cNvPr>
          <p:cNvSpPr/>
          <p:nvPr/>
        </p:nvSpPr>
        <p:spPr>
          <a:xfrm>
            <a:off x="3956014" y="466810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2FBDE57-EF26-47FB-A0CA-D0BDA5C52198}"/>
              </a:ext>
            </a:extLst>
          </p:cNvPr>
          <p:cNvCxnSpPr>
            <a:cxnSpLocks/>
          </p:cNvCxnSpPr>
          <p:nvPr/>
        </p:nvCxnSpPr>
        <p:spPr>
          <a:xfrm flipH="1">
            <a:off x="3683477" y="6268153"/>
            <a:ext cx="35358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72DCB91-6762-4EA7-9454-7E970D3AFE72}"/>
              </a:ext>
            </a:extLst>
          </p:cNvPr>
          <p:cNvCxnSpPr>
            <a:cxnSpLocks/>
          </p:cNvCxnSpPr>
          <p:nvPr/>
        </p:nvCxnSpPr>
        <p:spPr>
          <a:xfrm>
            <a:off x="6816483"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AB4451D-CCDE-4930-9F67-4BEF4FFD8D54}"/>
              </a:ext>
            </a:extLst>
          </p:cNvPr>
          <p:cNvSpPr txBox="1"/>
          <p:nvPr/>
        </p:nvSpPr>
        <p:spPr>
          <a:xfrm>
            <a:off x="6667243"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CE10B179-F9EF-4BCA-B750-7453041AC0D7}"/>
              </a:ext>
            </a:extLst>
          </p:cNvPr>
          <p:cNvCxnSpPr>
            <a:cxnSpLocks/>
          </p:cNvCxnSpPr>
          <p:nvPr/>
        </p:nvCxnSpPr>
        <p:spPr>
          <a:xfrm>
            <a:off x="682083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177CB7E-CD6B-4D69-84FB-218315898304}"/>
              </a:ext>
            </a:extLst>
          </p:cNvPr>
          <p:cNvSpPr txBox="1"/>
          <p:nvPr/>
        </p:nvSpPr>
        <p:spPr>
          <a:xfrm>
            <a:off x="6664377" y="6346145"/>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46" name="Straight Connector 45">
            <a:extLst>
              <a:ext uri="{FF2B5EF4-FFF2-40B4-BE49-F238E27FC236}">
                <a16:creationId xmlns:a16="http://schemas.microsoft.com/office/drawing/2014/main" id="{6375E2A1-4E75-4AC1-825E-4C6474DE7A96}"/>
              </a:ext>
            </a:extLst>
          </p:cNvPr>
          <p:cNvCxnSpPr>
            <a:cxnSpLocks/>
          </p:cNvCxnSpPr>
          <p:nvPr/>
        </p:nvCxnSpPr>
        <p:spPr>
          <a:xfrm>
            <a:off x="588266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8EF0500-0DC4-44AA-9A4B-91EE235B60AB}"/>
              </a:ext>
            </a:extLst>
          </p:cNvPr>
          <p:cNvSpPr txBox="1"/>
          <p:nvPr/>
        </p:nvSpPr>
        <p:spPr>
          <a:xfrm>
            <a:off x="5726207"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8" name="Straight Connector 47">
            <a:extLst>
              <a:ext uri="{FF2B5EF4-FFF2-40B4-BE49-F238E27FC236}">
                <a16:creationId xmlns:a16="http://schemas.microsoft.com/office/drawing/2014/main" id="{697C6D92-1631-49CD-869E-6329CA62D2EC}"/>
              </a:ext>
            </a:extLst>
          </p:cNvPr>
          <p:cNvCxnSpPr>
            <a:cxnSpLocks/>
          </p:cNvCxnSpPr>
          <p:nvPr/>
        </p:nvCxnSpPr>
        <p:spPr>
          <a:xfrm>
            <a:off x="494449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12AC6F7-1837-4B3A-A69A-F6C2F9C1E45F}"/>
              </a:ext>
            </a:extLst>
          </p:cNvPr>
          <p:cNvSpPr txBox="1"/>
          <p:nvPr/>
        </p:nvSpPr>
        <p:spPr>
          <a:xfrm>
            <a:off x="4788037" y="6346145"/>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50" name="Straight Connector 49">
            <a:extLst>
              <a:ext uri="{FF2B5EF4-FFF2-40B4-BE49-F238E27FC236}">
                <a16:creationId xmlns:a16="http://schemas.microsoft.com/office/drawing/2014/main" id="{842E0E12-7F67-4DAE-8758-C00EA6A146EC}"/>
              </a:ext>
            </a:extLst>
          </p:cNvPr>
          <p:cNvCxnSpPr>
            <a:cxnSpLocks/>
          </p:cNvCxnSpPr>
          <p:nvPr/>
        </p:nvCxnSpPr>
        <p:spPr>
          <a:xfrm>
            <a:off x="400632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F64A027-E97D-464F-B600-D8ED765589F0}"/>
              </a:ext>
            </a:extLst>
          </p:cNvPr>
          <p:cNvSpPr txBox="1"/>
          <p:nvPr/>
        </p:nvSpPr>
        <p:spPr>
          <a:xfrm>
            <a:off x="3849867" y="6346145"/>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52" name="Oval 51">
            <a:extLst>
              <a:ext uri="{FF2B5EF4-FFF2-40B4-BE49-F238E27FC236}">
                <a16:creationId xmlns:a16="http://schemas.microsoft.com/office/drawing/2014/main" id="{1971A4D7-50A2-4A50-B17B-E21181786BA0}"/>
              </a:ext>
            </a:extLst>
          </p:cNvPr>
          <p:cNvSpPr/>
          <p:nvPr/>
        </p:nvSpPr>
        <p:spPr>
          <a:xfrm>
            <a:off x="4898770" y="4778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CF1FACBC-AAE0-4330-BCD6-5DFA2E524022}"/>
              </a:ext>
            </a:extLst>
          </p:cNvPr>
          <p:cNvSpPr/>
          <p:nvPr/>
        </p:nvSpPr>
        <p:spPr>
          <a:xfrm>
            <a:off x="5841526" y="503201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814D751-508B-4203-9A7F-0E027175EDCF}"/>
              </a:ext>
            </a:extLst>
          </p:cNvPr>
          <p:cNvSpPr/>
          <p:nvPr/>
        </p:nvSpPr>
        <p:spPr>
          <a:xfrm>
            <a:off x="6784282" y="550339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D5872E1F-9991-4159-BAAB-ECCBAF037648}"/>
              </a:ext>
            </a:extLst>
          </p:cNvPr>
          <p:cNvSpPr txBox="1"/>
          <p:nvPr/>
        </p:nvSpPr>
        <p:spPr>
          <a:xfrm>
            <a:off x="3496835" y="4190006"/>
            <a:ext cx="848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E81C2B24-E159-40D9-A307-CA9DC2AACFA5}"/>
              </a:ext>
            </a:extLst>
          </p:cNvPr>
          <p:cNvSpPr txBox="1"/>
          <p:nvPr/>
        </p:nvSpPr>
        <p:spPr>
          <a:xfrm>
            <a:off x="4432912" y="4300638"/>
            <a:ext cx="848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9AAEB284-A695-4BA6-8B24-1222872B7363}"/>
              </a:ext>
            </a:extLst>
          </p:cNvPr>
          <p:cNvSpPr txBox="1"/>
          <p:nvPr/>
        </p:nvSpPr>
        <p:spPr>
          <a:xfrm>
            <a:off x="5387011" y="4592911"/>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DA5590B9-01E3-4376-8ED0-AD56BED0B8D9}"/>
              </a:ext>
            </a:extLst>
          </p:cNvPr>
          <p:cNvSpPr txBox="1"/>
          <p:nvPr/>
        </p:nvSpPr>
        <p:spPr>
          <a:xfrm>
            <a:off x="6192754" y="5033663"/>
            <a:ext cx="85953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8F5A1683-9BCA-4C74-8D07-1250B0C2294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94110590"/>
      </p:ext>
    </p:extLst>
  </p:cSld>
  <p:clrMapOvr>
    <a:masterClrMapping/>
  </p:clrMapOvr>
  <mc:AlternateContent xmlns:mc="http://schemas.openxmlformats.org/markup-compatibility/2006" xmlns:p14="http://schemas.microsoft.com/office/powerpoint/2010/main">
    <mc:Choice Requires="p14">
      <p:transition spd="slow" p14:dur="2000" advTm="60261"/>
    </mc:Choice>
    <mc:Fallback xmlns="">
      <p:transition spd="slow" advTm="60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90DBF4-91AB-4D75-ABF1-1D60C1696274}"/>
              </a:ext>
            </a:extLst>
          </p:cNvPr>
          <p:cNvSpPr/>
          <p:nvPr/>
        </p:nvSpPr>
        <p:spPr>
          <a:xfrm>
            <a:off x="4944490" y="6129556"/>
            <a:ext cx="933822" cy="26035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Centered cubic interpolation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Again, we shift and scale the </a:t>
            </a:r>
          </a:p>
          <a:p>
            <a:pPr marL="0" indent="0" algn="ctr">
              <a:buNone/>
            </a:pPr>
            <a:r>
              <a:rPr lang="en-US" dirty="0">
                <a:latin typeface="Times New Roman" panose="02020603050405020304" pitchFamily="18" charset="0"/>
              </a:rPr>
              <a:t>(–1.5,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–2</a:t>
            </a:r>
            <a:r>
              <a:rPr lang="en-US" dirty="0">
                <a:latin typeface="Times New Roman" panose="02020603050405020304" pitchFamily="18" charset="0"/>
              </a:rPr>
              <a:t>))</a:t>
            </a:r>
            <a:r>
              <a:rPr lang="en-US" dirty="0"/>
              <a:t>, </a:t>
            </a:r>
            <a:r>
              <a:rPr lang="en-US" dirty="0">
                <a:latin typeface="Times New Roman" panose="02020603050405020304" pitchFamily="18" charset="0"/>
              </a:rPr>
              <a:t>(–0.5,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r>
              <a:rPr lang="en-US" dirty="0"/>
              <a:t>, </a:t>
            </a:r>
            <a:r>
              <a:rPr lang="en-US" dirty="0">
                <a:latin typeface="Times New Roman" panose="02020603050405020304" pitchFamily="18" charset="0"/>
              </a:rPr>
              <a:t>(0.5,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and </a:t>
            </a:r>
            <a:r>
              <a:rPr lang="en-US" dirty="0">
                <a:latin typeface="Times New Roman" panose="02020603050405020304" pitchFamily="18" charset="0"/>
              </a:rPr>
              <a:t>(1.5,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p>
          <a:p>
            <a:pPr lvl="1"/>
            <a:r>
              <a:rPr lang="en-US" dirty="0"/>
              <a:t>The interpolating polynomial is</a:t>
            </a:r>
          </a:p>
          <a:p>
            <a:pPr lvl="1"/>
            <a:endParaRPr lang="en-US" dirty="0"/>
          </a:p>
          <a:p>
            <a:pPr lvl="1"/>
            <a:endParaRPr lang="en-US" dirty="0"/>
          </a:p>
          <a:p>
            <a:pPr lvl="1"/>
            <a:endParaRPr lang="en-US" dirty="0"/>
          </a:p>
          <a:p>
            <a:pPr lvl="1"/>
            <a:r>
              <a:rPr lang="en-US" dirty="0"/>
              <a:t>This approximates the function </a:t>
            </a:r>
            <a:r>
              <a:rPr lang="en-US" i="1" dirty="0">
                <a:latin typeface="Times New Roman" panose="02020603050405020304" pitchFamily="18" charset="0"/>
              </a:rPr>
              <a:t>f</a:t>
            </a:r>
            <a:r>
              <a:rPr lang="en-US" dirty="0"/>
              <a:t> at</a:t>
            </a:r>
          </a:p>
          <a:p>
            <a:pPr lvl="2"/>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16</a:t>
            </a:fld>
            <a:endParaRPr lang="en-CA"/>
          </a:p>
        </p:txBody>
      </p:sp>
      <p:cxnSp>
        <p:nvCxnSpPr>
          <p:cNvPr id="34" name="Straight Connector 33">
            <a:extLst>
              <a:ext uri="{FF2B5EF4-FFF2-40B4-BE49-F238E27FC236}">
                <a16:creationId xmlns:a16="http://schemas.microsoft.com/office/drawing/2014/main" id="{B2FBDE57-EF26-47FB-A0CA-D0BDA5C52198}"/>
              </a:ext>
            </a:extLst>
          </p:cNvPr>
          <p:cNvCxnSpPr>
            <a:cxnSpLocks/>
          </p:cNvCxnSpPr>
          <p:nvPr/>
        </p:nvCxnSpPr>
        <p:spPr>
          <a:xfrm flipH="1">
            <a:off x="3683477" y="6268153"/>
            <a:ext cx="35358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72DCB91-6762-4EA7-9454-7E970D3AFE72}"/>
              </a:ext>
            </a:extLst>
          </p:cNvPr>
          <p:cNvCxnSpPr>
            <a:cxnSpLocks/>
          </p:cNvCxnSpPr>
          <p:nvPr/>
        </p:nvCxnSpPr>
        <p:spPr>
          <a:xfrm>
            <a:off x="6816483"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AB4451D-CCDE-4930-9F67-4BEF4FFD8D54}"/>
              </a:ext>
            </a:extLst>
          </p:cNvPr>
          <p:cNvSpPr txBox="1"/>
          <p:nvPr/>
        </p:nvSpPr>
        <p:spPr>
          <a:xfrm>
            <a:off x="6578343" y="6346145"/>
            <a:ext cx="50526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CE10B179-F9EF-4BCA-B750-7453041AC0D7}"/>
              </a:ext>
            </a:extLst>
          </p:cNvPr>
          <p:cNvCxnSpPr>
            <a:cxnSpLocks/>
          </p:cNvCxnSpPr>
          <p:nvPr/>
        </p:nvCxnSpPr>
        <p:spPr>
          <a:xfrm>
            <a:off x="682083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375E2A1-4E75-4AC1-825E-4C6474DE7A96}"/>
              </a:ext>
            </a:extLst>
          </p:cNvPr>
          <p:cNvCxnSpPr>
            <a:cxnSpLocks/>
          </p:cNvCxnSpPr>
          <p:nvPr/>
        </p:nvCxnSpPr>
        <p:spPr>
          <a:xfrm>
            <a:off x="588266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8EF0500-0DC4-44AA-9A4B-91EE235B60AB}"/>
              </a:ext>
            </a:extLst>
          </p:cNvPr>
          <p:cNvSpPr txBox="1"/>
          <p:nvPr/>
        </p:nvSpPr>
        <p:spPr>
          <a:xfrm>
            <a:off x="5637307" y="6346145"/>
            <a:ext cx="50526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8" name="Straight Connector 47">
            <a:extLst>
              <a:ext uri="{FF2B5EF4-FFF2-40B4-BE49-F238E27FC236}">
                <a16:creationId xmlns:a16="http://schemas.microsoft.com/office/drawing/2014/main" id="{697C6D92-1631-49CD-869E-6329CA62D2EC}"/>
              </a:ext>
            </a:extLst>
          </p:cNvPr>
          <p:cNvCxnSpPr>
            <a:cxnSpLocks/>
          </p:cNvCxnSpPr>
          <p:nvPr/>
        </p:nvCxnSpPr>
        <p:spPr>
          <a:xfrm>
            <a:off x="494449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12AC6F7-1837-4B3A-A69A-F6C2F9C1E45F}"/>
              </a:ext>
            </a:extLst>
          </p:cNvPr>
          <p:cNvSpPr txBox="1"/>
          <p:nvPr/>
        </p:nvSpPr>
        <p:spPr>
          <a:xfrm>
            <a:off x="4584837" y="6346145"/>
            <a:ext cx="63350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–0.5</a:t>
            </a:r>
          </a:p>
        </p:txBody>
      </p:sp>
      <p:cxnSp>
        <p:nvCxnSpPr>
          <p:cNvPr id="50" name="Straight Connector 49">
            <a:extLst>
              <a:ext uri="{FF2B5EF4-FFF2-40B4-BE49-F238E27FC236}">
                <a16:creationId xmlns:a16="http://schemas.microsoft.com/office/drawing/2014/main" id="{842E0E12-7F67-4DAE-8758-C00EA6A146EC}"/>
              </a:ext>
            </a:extLst>
          </p:cNvPr>
          <p:cNvCxnSpPr>
            <a:cxnSpLocks/>
          </p:cNvCxnSpPr>
          <p:nvPr/>
        </p:nvCxnSpPr>
        <p:spPr>
          <a:xfrm>
            <a:off x="400632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F64A027-E97D-464F-B600-D8ED765589F0}"/>
              </a:ext>
            </a:extLst>
          </p:cNvPr>
          <p:cNvSpPr txBox="1"/>
          <p:nvPr/>
        </p:nvSpPr>
        <p:spPr>
          <a:xfrm>
            <a:off x="3646667" y="6346145"/>
            <a:ext cx="63350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–1.5</a:t>
            </a:r>
          </a:p>
        </p:txBody>
      </p:sp>
      <p:graphicFrame>
        <p:nvGraphicFramePr>
          <p:cNvPr id="28" name="Object 27">
            <a:extLst>
              <a:ext uri="{FF2B5EF4-FFF2-40B4-BE49-F238E27FC236}">
                <a16:creationId xmlns:a16="http://schemas.microsoft.com/office/drawing/2014/main" id="{B454E7AA-D580-4F61-8BEB-215EF011B760}"/>
              </a:ext>
            </a:extLst>
          </p:cNvPr>
          <p:cNvGraphicFramePr>
            <a:graphicFrameLocks noChangeAspect="1"/>
          </p:cNvGraphicFramePr>
          <p:nvPr>
            <p:extLst>
              <p:ext uri="{D42A27DB-BD31-4B8C-83A1-F6EECF244321}">
                <p14:modId xmlns:p14="http://schemas.microsoft.com/office/powerpoint/2010/main" val="3187283291"/>
              </p:ext>
            </p:extLst>
          </p:nvPr>
        </p:nvGraphicFramePr>
        <p:xfrm>
          <a:off x="395141" y="2779903"/>
          <a:ext cx="8573944" cy="1265671"/>
        </p:xfrm>
        <a:graphic>
          <a:graphicData uri="http://schemas.openxmlformats.org/presentationml/2006/ole">
            <mc:AlternateContent xmlns:mc="http://schemas.openxmlformats.org/markup-compatibility/2006">
              <mc:Choice xmlns:v="urn:schemas-microsoft-com:vml" Requires="v">
                <p:oleObj spid="_x0000_s6155" name="Equation" r:id="rId6" imgW="5854680" imgH="863280" progId="Equation.DSMT4">
                  <p:embed/>
                </p:oleObj>
              </mc:Choice>
              <mc:Fallback>
                <p:oleObj name="Equation" r:id="rId6" imgW="5854680" imgH="863280" progId="Equation.DSMT4">
                  <p:embed/>
                  <p:pic>
                    <p:nvPicPr>
                      <p:cNvPr id="28" name="Object 27">
                        <a:extLst>
                          <a:ext uri="{FF2B5EF4-FFF2-40B4-BE49-F238E27FC236}">
                            <a16:creationId xmlns:a16="http://schemas.microsoft.com/office/drawing/2014/main" id="{B454E7AA-D580-4F61-8BEB-215EF011B760}"/>
                          </a:ext>
                        </a:extLst>
                      </p:cNvPr>
                      <p:cNvPicPr/>
                      <p:nvPr/>
                    </p:nvPicPr>
                    <p:blipFill>
                      <a:blip r:embed="rId7"/>
                      <a:stretch>
                        <a:fillRect/>
                      </a:stretch>
                    </p:blipFill>
                    <p:spPr>
                      <a:xfrm>
                        <a:off x="395141" y="2779903"/>
                        <a:ext cx="8573944" cy="1265671"/>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3BFF67DC-FDDF-4788-AEAF-B81F6ECCC344}"/>
              </a:ext>
            </a:extLst>
          </p:cNvPr>
          <p:cNvGraphicFramePr>
            <a:graphicFrameLocks noChangeAspect="1"/>
          </p:cNvGraphicFramePr>
          <p:nvPr>
            <p:extLst>
              <p:ext uri="{D42A27DB-BD31-4B8C-83A1-F6EECF244321}">
                <p14:modId xmlns:p14="http://schemas.microsoft.com/office/powerpoint/2010/main" val="2255000727"/>
              </p:ext>
            </p:extLst>
          </p:nvPr>
        </p:nvGraphicFramePr>
        <p:xfrm>
          <a:off x="1851411" y="4303223"/>
          <a:ext cx="1529715" cy="696754"/>
        </p:xfrm>
        <a:graphic>
          <a:graphicData uri="http://schemas.openxmlformats.org/presentationml/2006/ole">
            <mc:AlternateContent xmlns:mc="http://schemas.openxmlformats.org/markup-compatibility/2006">
              <mc:Choice xmlns:v="urn:schemas-microsoft-com:vml" Requires="v">
                <p:oleObj spid="_x0000_s6156" name="Equation" r:id="rId8" imgW="863280" imgH="393480" progId="Equation.DSMT4">
                  <p:embed/>
                </p:oleObj>
              </mc:Choice>
              <mc:Fallback>
                <p:oleObj name="Equation" r:id="rId8" imgW="863280" imgH="393480" progId="Equation.DSMT4">
                  <p:embed/>
                  <p:pic>
                    <p:nvPicPr>
                      <p:cNvPr id="29" name="Object 28">
                        <a:extLst>
                          <a:ext uri="{FF2B5EF4-FFF2-40B4-BE49-F238E27FC236}">
                            <a16:creationId xmlns:a16="http://schemas.microsoft.com/office/drawing/2014/main" id="{3BFF67DC-FDDF-4788-AEAF-B81F6ECCC344}"/>
                          </a:ext>
                        </a:extLst>
                      </p:cNvPr>
                      <p:cNvPicPr/>
                      <p:nvPr/>
                    </p:nvPicPr>
                    <p:blipFill>
                      <a:blip r:embed="rId9"/>
                      <a:stretch>
                        <a:fillRect/>
                      </a:stretch>
                    </p:blipFill>
                    <p:spPr>
                      <a:xfrm>
                        <a:off x="1851411" y="4303223"/>
                        <a:ext cx="1529715" cy="696754"/>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AF30771F-728A-4C18-A882-2584F69FBA08}"/>
              </a:ext>
            </a:extLst>
          </p:cNvPr>
          <p:cNvGraphicFramePr>
            <a:graphicFrameLocks noChangeAspect="1"/>
          </p:cNvGraphicFramePr>
          <p:nvPr>
            <p:extLst>
              <p:ext uri="{D42A27DB-BD31-4B8C-83A1-F6EECF244321}">
                <p14:modId xmlns:p14="http://schemas.microsoft.com/office/powerpoint/2010/main" val="2182527770"/>
              </p:ext>
            </p:extLst>
          </p:nvPr>
        </p:nvGraphicFramePr>
        <p:xfrm>
          <a:off x="88107" y="5225277"/>
          <a:ext cx="3349136" cy="1168858"/>
        </p:xfrm>
        <a:graphic>
          <a:graphicData uri="http://schemas.openxmlformats.org/presentationml/2006/ole">
            <mc:AlternateContent xmlns:mc="http://schemas.openxmlformats.org/markup-compatibility/2006">
              <mc:Choice xmlns:v="urn:schemas-microsoft-com:vml" Requires="v">
                <p:oleObj spid="_x0000_s6157" name="Equation" r:id="rId10" imgW="2768400" imgH="965160" progId="Equation.DSMT4">
                  <p:embed/>
                </p:oleObj>
              </mc:Choice>
              <mc:Fallback>
                <p:oleObj name="Equation" r:id="rId10" imgW="2768400" imgH="965160" progId="Equation.DSMT4">
                  <p:embed/>
                  <p:pic>
                    <p:nvPicPr>
                      <p:cNvPr id="59" name="Object 58">
                        <a:extLst>
                          <a:ext uri="{FF2B5EF4-FFF2-40B4-BE49-F238E27FC236}">
                            <a16:creationId xmlns:a16="http://schemas.microsoft.com/office/drawing/2014/main" id="{FC6DDDEA-DA8F-4D58-AC96-DD6405ACF029}"/>
                          </a:ext>
                        </a:extLst>
                      </p:cNvPr>
                      <p:cNvPicPr/>
                      <p:nvPr/>
                    </p:nvPicPr>
                    <p:blipFill>
                      <a:blip r:embed="rId11"/>
                      <a:stretch>
                        <a:fillRect/>
                      </a:stretch>
                    </p:blipFill>
                    <p:spPr>
                      <a:xfrm>
                        <a:off x="88107" y="5225277"/>
                        <a:ext cx="3349136" cy="1168858"/>
                      </a:xfrm>
                      <a:prstGeom prst="rect">
                        <a:avLst/>
                      </a:prstGeom>
                    </p:spPr>
                  </p:pic>
                </p:oleObj>
              </mc:Fallback>
            </mc:AlternateContent>
          </a:graphicData>
        </a:graphic>
      </p:graphicFrame>
      <p:sp>
        <p:nvSpPr>
          <p:cNvPr id="31" name="Freeform: Shape 30">
            <a:extLst>
              <a:ext uri="{FF2B5EF4-FFF2-40B4-BE49-F238E27FC236}">
                <a16:creationId xmlns:a16="http://schemas.microsoft.com/office/drawing/2014/main" id="{786E36C8-3C44-4B53-880A-23CD993B769B}"/>
              </a:ext>
            </a:extLst>
          </p:cNvPr>
          <p:cNvSpPr/>
          <p:nvPr/>
        </p:nvSpPr>
        <p:spPr>
          <a:xfrm flipV="1">
            <a:off x="3625877" y="4675253"/>
            <a:ext cx="3522267" cy="1057372"/>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ACA2DDAB-667B-4466-B2A7-2C7DC2D574BC}"/>
              </a:ext>
            </a:extLst>
          </p:cNvPr>
          <p:cNvSpPr/>
          <p:nvPr/>
        </p:nvSpPr>
        <p:spPr>
          <a:xfrm>
            <a:off x="3956014" y="466810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D6D334E-DDEC-48BF-9A6D-2AAC5CCACDAC}"/>
              </a:ext>
            </a:extLst>
          </p:cNvPr>
          <p:cNvSpPr/>
          <p:nvPr/>
        </p:nvSpPr>
        <p:spPr>
          <a:xfrm>
            <a:off x="4898770" y="4778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3628C45-B155-45E7-971B-C43D0B861E00}"/>
              </a:ext>
            </a:extLst>
          </p:cNvPr>
          <p:cNvSpPr/>
          <p:nvPr/>
        </p:nvSpPr>
        <p:spPr>
          <a:xfrm>
            <a:off x="5841526" y="503201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B01C16E-9A37-4BAC-9703-9124FB7CA093}"/>
              </a:ext>
            </a:extLst>
          </p:cNvPr>
          <p:cNvSpPr/>
          <p:nvPr/>
        </p:nvSpPr>
        <p:spPr>
          <a:xfrm>
            <a:off x="6784282" y="550339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477C1AD-53C6-4FE5-A014-505AA851B601}"/>
              </a:ext>
            </a:extLst>
          </p:cNvPr>
          <p:cNvSpPr txBox="1"/>
          <p:nvPr/>
        </p:nvSpPr>
        <p:spPr>
          <a:xfrm>
            <a:off x="3496835" y="4190006"/>
            <a:ext cx="848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CA0268AF-41E4-40C3-9756-717761B4E679}"/>
              </a:ext>
            </a:extLst>
          </p:cNvPr>
          <p:cNvSpPr txBox="1"/>
          <p:nvPr/>
        </p:nvSpPr>
        <p:spPr>
          <a:xfrm>
            <a:off x="4432912" y="4300638"/>
            <a:ext cx="848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D765388E-C0A1-4CEE-813B-980336D1F8AD}"/>
              </a:ext>
            </a:extLst>
          </p:cNvPr>
          <p:cNvSpPr txBox="1"/>
          <p:nvPr/>
        </p:nvSpPr>
        <p:spPr>
          <a:xfrm>
            <a:off x="5387011" y="4592911"/>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E61B42D2-8A4D-4971-8E31-D6499664E77D}"/>
              </a:ext>
            </a:extLst>
          </p:cNvPr>
          <p:cNvSpPr txBox="1"/>
          <p:nvPr/>
        </p:nvSpPr>
        <p:spPr>
          <a:xfrm>
            <a:off x="6192754" y="5033663"/>
            <a:ext cx="85953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34A98B74-BE5D-4D13-A7D2-C2BE650A560A}"/>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954286231"/>
      </p:ext>
    </p:extLst>
  </p:cSld>
  <p:clrMapOvr>
    <a:masterClrMapping/>
  </p:clrMapOvr>
  <mc:AlternateContent xmlns:mc="http://schemas.openxmlformats.org/markup-compatibility/2006" xmlns:p14="http://schemas.microsoft.com/office/powerpoint/2010/main">
    <mc:Choice Requires="p14">
      <p:transition spd="slow" p14:dur="2000" advTm="84338"/>
    </mc:Choice>
    <mc:Fallback xmlns="">
      <p:transition spd="slow" advTm="84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90DBF4-91AB-4D75-ABF1-1D60C1696274}"/>
              </a:ext>
            </a:extLst>
          </p:cNvPr>
          <p:cNvSpPr/>
          <p:nvPr/>
        </p:nvSpPr>
        <p:spPr>
          <a:xfrm>
            <a:off x="4944490" y="6129556"/>
            <a:ext cx="933822" cy="26035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Centered cubic interpolation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229600" cy="4525963"/>
          </a:xfrm>
        </p:spPr>
        <p:txBody>
          <a:bodyPr/>
          <a:lstStyle/>
          <a:p>
            <a:r>
              <a:rPr lang="en-US" dirty="0"/>
              <a:t>For example, suppose that we have the following data:</a:t>
            </a:r>
          </a:p>
          <a:p>
            <a:pPr marL="0" indent="0" algn="ctr">
              <a:buNone/>
            </a:pPr>
            <a:r>
              <a:rPr lang="en-US" dirty="0">
                <a:latin typeface="Times New Roman" panose="02020603050405020304" pitchFamily="18" charset="0"/>
                <a:ea typeface="Tahoma" panose="020B0604030504040204" pitchFamily="34" charset="0"/>
              </a:rPr>
              <a:t>(105920, 22.3), (106040, 22.4) , (106160, 22.1)</a:t>
            </a:r>
            <a:r>
              <a:rPr lang="en-US" dirty="0"/>
              <a:t> and </a:t>
            </a:r>
            <a:r>
              <a:rPr lang="en-US" dirty="0">
                <a:latin typeface="Times New Roman" panose="02020603050405020304" pitchFamily="18" charset="0"/>
              </a:rPr>
              <a:t>(</a:t>
            </a:r>
            <a:r>
              <a:rPr lang="en-US" dirty="0">
                <a:latin typeface="Times New Roman" panose="02020603050405020304" pitchFamily="18" charset="0"/>
                <a:ea typeface="Tahoma" panose="020B0604030504040204" pitchFamily="34" charset="0"/>
              </a:rPr>
              <a:t>106280</a:t>
            </a:r>
            <a:r>
              <a:rPr lang="en-US" dirty="0">
                <a:latin typeface="Times New Roman" panose="02020603050405020304" pitchFamily="18" charset="0"/>
              </a:rPr>
              <a:t>, </a:t>
            </a:r>
            <a:r>
              <a:rPr lang="en-US" dirty="0">
                <a:latin typeface="Times New Roman" panose="02020603050405020304" pitchFamily="18" charset="0"/>
                <a:ea typeface="Tahoma" panose="020B0604030504040204" pitchFamily="34" charset="0"/>
              </a:rPr>
              <a:t>21.7</a:t>
            </a:r>
            <a:r>
              <a:rPr lang="en-US" dirty="0">
                <a:latin typeface="Times New Roman" panose="02020603050405020304" pitchFamily="18" charset="0"/>
              </a:rPr>
              <a:t>)</a:t>
            </a:r>
          </a:p>
          <a:p>
            <a:pPr lvl="1"/>
            <a:r>
              <a:rPr lang="en-US" dirty="0"/>
              <a:t>Thus:</a:t>
            </a:r>
          </a:p>
          <a:p>
            <a:pPr lvl="2"/>
            <a:r>
              <a:rPr lang="en-US" dirty="0"/>
              <a:t>The midpoint is </a:t>
            </a:r>
            <a:r>
              <a:rPr lang="en-US" dirty="0">
                <a:latin typeface="Times New Roman" panose="02020603050405020304" pitchFamily="18" charset="0"/>
              </a:rPr>
              <a:t>106100</a:t>
            </a:r>
          </a:p>
          <a:p>
            <a:pPr lvl="2"/>
            <a:r>
              <a:rPr lang="en-US" dirty="0"/>
              <a:t>The step size is </a:t>
            </a:r>
            <a:r>
              <a:rPr lang="en-US" i="1" dirty="0">
                <a:latin typeface="Times New Roman" panose="02020603050405020304" pitchFamily="18" charset="0"/>
              </a:rPr>
              <a:t>h </a:t>
            </a:r>
            <a:r>
              <a:rPr lang="en-US" dirty="0">
                <a:latin typeface="Times New Roman" panose="02020603050405020304" pitchFamily="18" charset="0"/>
              </a:rPr>
              <a:t>= 120</a:t>
            </a:r>
          </a:p>
          <a:p>
            <a:pPr lvl="2"/>
            <a:r>
              <a:rPr lang="en-US" dirty="0"/>
              <a:t>The polynomial is </a:t>
            </a:r>
            <a:r>
              <a:rPr lang="en-US" dirty="0">
                <a:latin typeface="Times New Roman" panose="02020603050405020304" pitchFamily="18" charset="0"/>
              </a:rPr>
              <a:t>0.05</a:t>
            </a:r>
            <a:r>
              <a:rPr lang="en-US" i="1" dirty="0">
                <a:latin typeface="Symbol" panose="05050102010706020507" pitchFamily="18" charset="2"/>
              </a:rPr>
              <a:t> d </a:t>
            </a:r>
            <a:r>
              <a:rPr lang="en-US" baseline="30000" dirty="0">
                <a:latin typeface="Times New Roman" panose="02020603050405020304" pitchFamily="18" charset="0"/>
              </a:rPr>
              <a:t>3</a:t>
            </a:r>
            <a:r>
              <a:rPr lang="en-US" dirty="0">
                <a:latin typeface="Times New Roman" panose="02020603050405020304" pitchFamily="18" charset="0"/>
              </a:rPr>
              <a:t> – 0.125</a:t>
            </a:r>
            <a:r>
              <a:rPr lang="en-US" i="1" dirty="0">
                <a:latin typeface="Symbol" panose="05050102010706020507" pitchFamily="18" charset="2"/>
              </a:rPr>
              <a:t> d </a:t>
            </a:r>
            <a:r>
              <a:rPr lang="en-US" baseline="30000" dirty="0">
                <a:latin typeface="Times New Roman" panose="02020603050405020304" pitchFamily="18" charset="0"/>
              </a:rPr>
              <a:t>2</a:t>
            </a:r>
            <a:r>
              <a:rPr lang="en-US" dirty="0">
                <a:latin typeface="Times New Roman" panose="02020603050405020304" pitchFamily="18" charset="0"/>
              </a:rPr>
              <a:t> – 0.3125</a:t>
            </a:r>
            <a:r>
              <a:rPr lang="en-US" i="1" dirty="0">
                <a:latin typeface="Symbol" panose="05050102010706020507" pitchFamily="18" charset="2"/>
              </a:rPr>
              <a:t> d</a:t>
            </a:r>
            <a:r>
              <a:rPr lang="en-US" dirty="0">
                <a:latin typeface="Times New Roman" panose="02020603050405020304" pitchFamily="18" charset="0"/>
              </a:rPr>
              <a:t> + 2.228125 </a:t>
            </a:r>
            <a:endParaRPr lang="en-US" baseline="30000" dirty="0">
              <a:latin typeface="Times New Roman" panose="02020603050405020304" pitchFamily="18" charset="0"/>
            </a:endParaRPr>
          </a:p>
          <a:p>
            <a:pPr lvl="1"/>
            <a:r>
              <a:rPr lang="en-US" dirty="0"/>
              <a:t>If you wanted to approximate </a:t>
            </a:r>
            <a:r>
              <a:rPr lang="en-US" dirty="0">
                <a:latin typeface="Times New Roman" panose="02020603050405020304" pitchFamily="18" charset="0"/>
              </a:rPr>
              <a:t>at time 106157,</a:t>
            </a:r>
            <a:br>
              <a:rPr lang="en-US" dirty="0">
                <a:latin typeface="Times New Roman" panose="02020603050405020304" pitchFamily="18" charset="0"/>
              </a:rPr>
            </a:br>
            <a:r>
              <a:rPr lang="en-US" dirty="0">
                <a:latin typeface="Times New Roman" panose="02020603050405020304" pitchFamily="18" charset="0"/>
              </a:rPr>
              <a:t>	</a:t>
            </a:r>
            <a:r>
              <a:rPr lang="en-US" dirty="0"/>
              <a:t>we note this is </a:t>
            </a:r>
            <a:r>
              <a:rPr lang="en-US" dirty="0">
                <a:latin typeface="Times New Roman" panose="02020603050405020304" pitchFamily="18" charset="0"/>
              </a:rPr>
              <a:t>106100 + 120·0.475</a:t>
            </a:r>
          </a:p>
          <a:p>
            <a:pPr lvl="1"/>
            <a:r>
              <a:rPr lang="en-US" dirty="0">
                <a:latin typeface="Times New Roman" panose="02020603050405020304" pitchFamily="18" charset="0"/>
              </a:rPr>
              <a:t>Thus, ((0.05·0.475 – 0.125)·0.475 – 0.3125)·0.475 + 2.228125</a:t>
            </a:r>
            <a:br>
              <a:rPr lang="en-US" dirty="0">
                <a:latin typeface="Times New Roman" panose="02020603050405020304" pitchFamily="18" charset="0"/>
              </a:rPr>
            </a:br>
            <a:r>
              <a:rPr lang="en-US" dirty="0">
                <a:latin typeface="Times New Roman" panose="02020603050405020304" pitchFamily="18" charset="0"/>
              </a:rPr>
              <a:t>                 = 22.109968</a:t>
            </a:r>
          </a:p>
          <a:p>
            <a:pPr lvl="2"/>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17</a:t>
            </a:fld>
            <a:endParaRPr lang="en-CA"/>
          </a:p>
        </p:txBody>
      </p:sp>
      <p:cxnSp>
        <p:nvCxnSpPr>
          <p:cNvPr id="34" name="Straight Connector 33">
            <a:extLst>
              <a:ext uri="{FF2B5EF4-FFF2-40B4-BE49-F238E27FC236}">
                <a16:creationId xmlns:a16="http://schemas.microsoft.com/office/drawing/2014/main" id="{B2FBDE57-EF26-47FB-A0CA-D0BDA5C52198}"/>
              </a:ext>
            </a:extLst>
          </p:cNvPr>
          <p:cNvCxnSpPr>
            <a:cxnSpLocks/>
          </p:cNvCxnSpPr>
          <p:nvPr/>
        </p:nvCxnSpPr>
        <p:spPr>
          <a:xfrm flipH="1">
            <a:off x="3683477" y="6268153"/>
            <a:ext cx="35358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72DCB91-6762-4EA7-9454-7E970D3AFE72}"/>
              </a:ext>
            </a:extLst>
          </p:cNvPr>
          <p:cNvCxnSpPr>
            <a:cxnSpLocks/>
          </p:cNvCxnSpPr>
          <p:nvPr/>
        </p:nvCxnSpPr>
        <p:spPr>
          <a:xfrm>
            <a:off x="6816483"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AB4451D-CCDE-4930-9F67-4BEF4FFD8D54}"/>
              </a:ext>
            </a:extLst>
          </p:cNvPr>
          <p:cNvSpPr txBox="1"/>
          <p:nvPr/>
        </p:nvSpPr>
        <p:spPr>
          <a:xfrm>
            <a:off x="6578343" y="6346145"/>
            <a:ext cx="50526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CE10B179-F9EF-4BCA-B750-7453041AC0D7}"/>
              </a:ext>
            </a:extLst>
          </p:cNvPr>
          <p:cNvCxnSpPr>
            <a:cxnSpLocks/>
          </p:cNvCxnSpPr>
          <p:nvPr/>
        </p:nvCxnSpPr>
        <p:spPr>
          <a:xfrm>
            <a:off x="682083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375E2A1-4E75-4AC1-825E-4C6474DE7A96}"/>
              </a:ext>
            </a:extLst>
          </p:cNvPr>
          <p:cNvCxnSpPr>
            <a:cxnSpLocks/>
          </p:cNvCxnSpPr>
          <p:nvPr/>
        </p:nvCxnSpPr>
        <p:spPr>
          <a:xfrm>
            <a:off x="588266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8EF0500-0DC4-44AA-9A4B-91EE235B60AB}"/>
              </a:ext>
            </a:extLst>
          </p:cNvPr>
          <p:cNvSpPr txBox="1"/>
          <p:nvPr/>
        </p:nvSpPr>
        <p:spPr>
          <a:xfrm>
            <a:off x="5637307" y="6346145"/>
            <a:ext cx="50526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8" name="Straight Connector 47">
            <a:extLst>
              <a:ext uri="{FF2B5EF4-FFF2-40B4-BE49-F238E27FC236}">
                <a16:creationId xmlns:a16="http://schemas.microsoft.com/office/drawing/2014/main" id="{697C6D92-1631-49CD-869E-6329CA62D2EC}"/>
              </a:ext>
            </a:extLst>
          </p:cNvPr>
          <p:cNvCxnSpPr>
            <a:cxnSpLocks/>
          </p:cNvCxnSpPr>
          <p:nvPr/>
        </p:nvCxnSpPr>
        <p:spPr>
          <a:xfrm>
            <a:off x="494449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12AC6F7-1837-4B3A-A69A-F6C2F9C1E45F}"/>
              </a:ext>
            </a:extLst>
          </p:cNvPr>
          <p:cNvSpPr txBox="1"/>
          <p:nvPr/>
        </p:nvSpPr>
        <p:spPr>
          <a:xfrm>
            <a:off x="4584837" y="6346145"/>
            <a:ext cx="63350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–0.5</a:t>
            </a:r>
          </a:p>
        </p:txBody>
      </p:sp>
      <p:cxnSp>
        <p:nvCxnSpPr>
          <p:cNvPr id="50" name="Straight Connector 49">
            <a:extLst>
              <a:ext uri="{FF2B5EF4-FFF2-40B4-BE49-F238E27FC236}">
                <a16:creationId xmlns:a16="http://schemas.microsoft.com/office/drawing/2014/main" id="{842E0E12-7F67-4DAE-8758-C00EA6A146EC}"/>
              </a:ext>
            </a:extLst>
          </p:cNvPr>
          <p:cNvCxnSpPr>
            <a:cxnSpLocks/>
          </p:cNvCxnSpPr>
          <p:nvPr/>
        </p:nvCxnSpPr>
        <p:spPr>
          <a:xfrm>
            <a:off x="400632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F64A027-E97D-464F-B600-D8ED765589F0}"/>
              </a:ext>
            </a:extLst>
          </p:cNvPr>
          <p:cNvSpPr txBox="1"/>
          <p:nvPr/>
        </p:nvSpPr>
        <p:spPr>
          <a:xfrm>
            <a:off x="3646667" y="6346145"/>
            <a:ext cx="63350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–1.5</a:t>
            </a:r>
          </a:p>
        </p:txBody>
      </p:sp>
      <p:sp>
        <p:nvSpPr>
          <p:cNvPr id="31" name="Freeform: Shape 30">
            <a:extLst>
              <a:ext uri="{FF2B5EF4-FFF2-40B4-BE49-F238E27FC236}">
                <a16:creationId xmlns:a16="http://schemas.microsoft.com/office/drawing/2014/main" id="{786E36C8-3C44-4B53-880A-23CD993B769B}"/>
              </a:ext>
            </a:extLst>
          </p:cNvPr>
          <p:cNvSpPr/>
          <p:nvPr/>
        </p:nvSpPr>
        <p:spPr>
          <a:xfrm rot="21378298" flipV="1">
            <a:off x="3625877" y="5641185"/>
            <a:ext cx="3522267" cy="393962"/>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ACA2DDAB-667B-4466-B2A7-2C7DC2D574BC}"/>
              </a:ext>
            </a:extLst>
          </p:cNvPr>
          <p:cNvSpPr/>
          <p:nvPr/>
        </p:nvSpPr>
        <p:spPr>
          <a:xfrm>
            <a:off x="3956014" y="568317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D6D334E-DDEC-48BF-9A6D-2AAC5CCACDAC}"/>
              </a:ext>
            </a:extLst>
          </p:cNvPr>
          <p:cNvSpPr/>
          <p:nvPr/>
        </p:nvSpPr>
        <p:spPr>
          <a:xfrm>
            <a:off x="4898770" y="565960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3628C45-B155-45E7-971B-C43D0B861E00}"/>
              </a:ext>
            </a:extLst>
          </p:cNvPr>
          <p:cNvSpPr/>
          <p:nvPr/>
        </p:nvSpPr>
        <p:spPr>
          <a:xfrm>
            <a:off x="5841526" y="570313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B01C16E-9A37-4BAC-9703-9124FB7CA093}"/>
              </a:ext>
            </a:extLst>
          </p:cNvPr>
          <p:cNvSpPr/>
          <p:nvPr/>
        </p:nvSpPr>
        <p:spPr>
          <a:xfrm>
            <a:off x="6784282" y="58137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477C1AD-53C6-4FE5-A014-505AA851B601}"/>
              </a:ext>
            </a:extLst>
          </p:cNvPr>
          <p:cNvSpPr txBox="1"/>
          <p:nvPr/>
        </p:nvSpPr>
        <p:spPr>
          <a:xfrm>
            <a:off x="3698171" y="5213464"/>
            <a:ext cx="63350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22.3</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CA0268AF-41E4-40C3-9756-717761B4E679}"/>
              </a:ext>
            </a:extLst>
          </p:cNvPr>
          <p:cNvSpPr txBox="1"/>
          <p:nvPr/>
        </p:nvSpPr>
        <p:spPr>
          <a:xfrm>
            <a:off x="4617470" y="5164705"/>
            <a:ext cx="63350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22.4</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D765388E-C0A1-4CEE-813B-980336D1F8AD}"/>
              </a:ext>
            </a:extLst>
          </p:cNvPr>
          <p:cNvSpPr txBox="1"/>
          <p:nvPr/>
        </p:nvSpPr>
        <p:spPr>
          <a:xfrm>
            <a:off x="5571569" y="5247253"/>
            <a:ext cx="63350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22.1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E61B42D2-8A4D-4971-8E31-D6499664E77D}"/>
              </a:ext>
            </a:extLst>
          </p:cNvPr>
          <p:cNvSpPr txBox="1"/>
          <p:nvPr/>
        </p:nvSpPr>
        <p:spPr>
          <a:xfrm>
            <a:off x="6511536" y="5352445"/>
            <a:ext cx="63350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21.7</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45" name="Oval 44">
            <a:extLst>
              <a:ext uri="{FF2B5EF4-FFF2-40B4-BE49-F238E27FC236}">
                <a16:creationId xmlns:a16="http://schemas.microsoft.com/office/drawing/2014/main" id="{337403B4-098A-4876-8326-02A190072F69}"/>
              </a:ext>
            </a:extLst>
          </p:cNvPr>
          <p:cNvSpPr/>
          <p:nvPr/>
        </p:nvSpPr>
        <p:spPr>
          <a:xfrm>
            <a:off x="5767423" y="621626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EA5D759F-F6CB-4A60-A6C0-E2080A32670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84751019"/>
      </p:ext>
    </p:extLst>
  </p:cSld>
  <p:clrMapOvr>
    <a:masterClrMapping/>
  </p:clrMapOvr>
  <mc:AlternateContent xmlns:mc="http://schemas.openxmlformats.org/markup-compatibility/2006" xmlns:p14="http://schemas.microsoft.com/office/powerpoint/2010/main">
    <mc:Choice Requires="p14">
      <p:transition spd="slow" p14:dur="2000" advTm="91396"/>
    </mc:Choice>
    <mc:Fallback xmlns="">
      <p:transition spd="slow" advTm="91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bldLst>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DD053-20A1-4F6A-865B-AE043AD93F47}"/>
              </a:ext>
            </a:extLst>
          </p:cNvPr>
          <p:cNvSpPr>
            <a:spLocks noGrp="1"/>
          </p:cNvSpPr>
          <p:nvPr>
            <p:ph type="title"/>
          </p:nvPr>
        </p:nvSpPr>
        <p:spPr/>
        <p:txBody>
          <a:bodyPr/>
          <a:lstStyle/>
          <a:p>
            <a:r>
              <a:rPr lang="en-US" dirty="0"/>
              <a:t>Backward interpolating polynomials</a:t>
            </a:r>
          </a:p>
        </p:txBody>
      </p:sp>
      <p:sp>
        <p:nvSpPr>
          <p:cNvPr id="3" name="Content Placeholder 2">
            <a:extLst>
              <a:ext uri="{FF2B5EF4-FFF2-40B4-BE49-F238E27FC236}">
                <a16:creationId xmlns:a16="http://schemas.microsoft.com/office/drawing/2014/main" id="{F79BC386-ACC4-46D4-94B8-42C690EC634C}"/>
              </a:ext>
            </a:extLst>
          </p:cNvPr>
          <p:cNvSpPr>
            <a:spLocks noGrp="1"/>
          </p:cNvSpPr>
          <p:nvPr>
            <p:ph idx="1"/>
          </p:nvPr>
        </p:nvSpPr>
        <p:spPr/>
        <p:txBody>
          <a:bodyPr/>
          <a:lstStyle/>
          <a:p>
            <a:r>
              <a:rPr lang="en-US" dirty="0"/>
              <a:t>What happens if you only have prior information:</a:t>
            </a:r>
          </a:p>
          <a:p>
            <a:pPr marL="0" indent="0" algn="ctr">
              <a:buNone/>
            </a:pP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–3</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–3</a:t>
            </a:r>
            <a:r>
              <a:rPr lang="en-US" dirty="0">
                <a:latin typeface="Times New Roman" panose="02020603050405020304" pitchFamily="18" charset="0"/>
              </a:rPr>
              <a:t>))</a:t>
            </a:r>
            <a:r>
              <a:rPr lang="en-US" dirty="0"/>
              <a:t>, </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r>
              <a:rPr lang="en-US" dirty="0"/>
              <a:t>, </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r>
              <a:rPr lang="en-US" dirty="0"/>
              <a:t> and </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a:t>
            </a:r>
          </a:p>
          <a:p>
            <a:pPr lvl="1"/>
            <a:r>
              <a:rPr lang="en-US" dirty="0"/>
              <a:t>Question: Do we want to only approximate values in the past,</a:t>
            </a:r>
            <a:br>
              <a:rPr lang="en-US" dirty="0"/>
            </a:br>
            <a:r>
              <a:rPr lang="en-US" dirty="0"/>
              <a:t>	or do we want to extrapolate values into the future?</a:t>
            </a:r>
          </a:p>
          <a:p>
            <a:pPr lvl="1"/>
            <a:r>
              <a:rPr lang="en-US" dirty="0"/>
              <a:t>Unfortunately, the error grows quickly outside any interval</a:t>
            </a:r>
          </a:p>
          <a:p>
            <a:pPr marL="457200" lvl="1" indent="0" algn="ctr">
              <a:buNone/>
            </a:pPr>
            <a:r>
              <a:rPr lang="en-US" dirty="0"/>
              <a:t>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i="1" baseline="-25000" dirty="0">
                <a:latin typeface="Times New Roman" panose="02020603050405020304" pitchFamily="18" charset="0"/>
              </a:rPr>
              <a:t> </a:t>
            </a:r>
            <a:r>
              <a:rPr lang="en-US" baseline="-25000" dirty="0">
                <a:latin typeface="Times New Roman" panose="02020603050405020304" pitchFamily="18" charset="0"/>
              </a:rPr>
              <a:t>– </a:t>
            </a:r>
            <a:r>
              <a:rPr lang="en-US" i="1" baseline="-25000" dirty="0">
                <a:latin typeface="Times New Roman" panose="02020603050405020304" pitchFamily="18" charset="0"/>
              </a:rPr>
              <a:t>n</a:t>
            </a:r>
            <a:r>
              <a:rPr lang="en-US" dirty="0">
                <a:latin typeface="Times New Roman" panose="02020603050405020304" pitchFamily="18" charset="0"/>
              </a:rPr>
              <a:t>, …, </a:t>
            </a:r>
            <a:r>
              <a:rPr lang="en-US" i="1" dirty="0" err="1">
                <a:latin typeface="Times New Roman" panose="02020603050405020304" pitchFamily="18" charset="0"/>
              </a:rPr>
              <a:t>t</a:t>
            </a:r>
            <a:r>
              <a:rPr lang="en-US" i="1" baseline="-25000" dirty="0" err="1">
                <a:latin typeface="Times New Roman" panose="02020603050405020304" pitchFamily="18" charset="0"/>
              </a:rPr>
              <a:t>k</a:t>
            </a:r>
            <a:endParaRPr lang="en-US" i="1" baseline="-25000" dirty="0">
              <a:latin typeface="Times New Roman" panose="02020603050405020304" pitchFamily="18" charset="0"/>
            </a:endParaRPr>
          </a:p>
          <a:p>
            <a:pPr lvl="1"/>
            <a:r>
              <a:rPr lang="en-US" dirty="0"/>
              <a:t>Using </a:t>
            </a:r>
            <a:r>
              <a:rPr lang="en-US" i="1" dirty="0"/>
              <a:t>interpolating </a:t>
            </a:r>
            <a:r>
              <a:rPr lang="en-US" dirty="0"/>
              <a:t>polynomials to estimate the value at </a:t>
            </a:r>
            <a:r>
              <a:rPr lang="en-US" i="1" dirty="0"/>
              <a:t>t</a:t>
            </a:r>
            <a:r>
              <a:rPr lang="en-US" i="1" baseline="-25000" dirty="0"/>
              <a:t>k</a:t>
            </a:r>
            <a:r>
              <a:rPr lang="en-US" baseline="-25000" dirty="0"/>
              <a:t>+1</a:t>
            </a:r>
            <a:r>
              <a:rPr lang="en-US" dirty="0"/>
              <a:t> results in an error a minimum of eight times</a:t>
            </a:r>
            <a:br>
              <a:rPr lang="en-US" dirty="0"/>
            </a:br>
            <a:r>
              <a:rPr lang="en-US" dirty="0"/>
              <a:t>larger than the estimate of any</a:t>
            </a:r>
            <a:br>
              <a:rPr lang="en-US" dirty="0"/>
            </a:br>
            <a:r>
              <a:rPr lang="en-US" dirty="0"/>
              <a:t>value on the interval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&lt; </a:t>
            </a:r>
            <a:r>
              <a:rPr lang="en-US" i="1" dirty="0">
                <a:latin typeface="Times New Roman" panose="02020603050405020304" pitchFamily="18" charset="0"/>
              </a:rPr>
              <a:t>t</a:t>
            </a:r>
            <a:r>
              <a:rPr lang="en-US" dirty="0">
                <a:latin typeface="Times New Roman" panose="02020603050405020304" pitchFamily="18" charset="0"/>
              </a:rPr>
              <a:t> &lt; </a:t>
            </a:r>
            <a:r>
              <a:rPr lang="en-US" i="1" dirty="0" err="1">
                <a:latin typeface="Times New Roman" panose="02020603050405020304" pitchFamily="18" charset="0"/>
              </a:rPr>
              <a:t>t</a:t>
            </a:r>
            <a:r>
              <a:rPr lang="en-US" i="1" baseline="-25000" dirty="0" err="1">
                <a:latin typeface="Times New Roman" panose="02020603050405020304" pitchFamily="18" charset="0"/>
              </a:rPr>
              <a:t>k</a:t>
            </a:r>
            <a:endParaRPr lang="en-US" dirty="0">
              <a:latin typeface="Times New Roman" panose="02020603050405020304" pitchFamily="18" charset="0"/>
            </a:endParaRPr>
          </a:p>
          <a:p>
            <a:pPr lvl="1" algn="ct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241A0B43-3887-4592-A9C1-F212F387B122}"/>
              </a:ext>
            </a:extLst>
          </p:cNvPr>
          <p:cNvSpPr>
            <a:spLocks noGrp="1"/>
          </p:cNvSpPr>
          <p:nvPr>
            <p:ph type="ftr" sz="quarter" idx="11"/>
          </p:nvPr>
        </p:nvSpPr>
        <p:spPr/>
        <p:txBody>
          <a:bodyPr/>
          <a:lstStyle/>
          <a:p>
            <a:r>
              <a:rPr lang="en-US"/>
              <a:t>Using interpolating polynomials</a:t>
            </a:r>
            <a:endParaRPr lang="en-CA" dirty="0"/>
          </a:p>
        </p:txBody>
      </p:sp>
      <p:sp>
        <p:nvSpPr>
          <p:cNvPr id="5" name="Slide Number Placeholder 4">
            <a:extLst>
              <a:ext uri="{FF2B5EF4-FFF2-40B4-BE49-F238E27FC236}">
                <a16:creationId xmlns:a16="http://schemas.microsoft.com/office/drawing/2014/main" id="{7C7F2F4E-8B45-44CD-BF9C-3EB9B56D8036}"/>
              </a:ext>
            </a:extLst>
          </p:cNvPr>
          <p:cNvSpPr>
            <a:spLocks noGrp="1"/>
          </p:cNvSpPr>
          <p:nvPr>
            <p:ph type="sldNum" sz="quarter" idx="12"/>
          </p:nvPr>
        </p:nvSpPr>
        <p:spPr/>
        <p:txBody>
          <a:bodyPr/>
          <a:lstStyle/>
          <a:p>
            <a:fld id="{42EF6DC8-DA9C-4533-8A40-BB00A2545AF8}" type="slidenum">
              <a:rPr lang="en-CA" smtClean="0"/>
              <a:pPr/>
              <a:t>18</a:t>
            </a:fld>
            <a:endParaRPr lang="en-CA" dirty="0"/>
          </a:p>
        </p:txBody>
      </p:sp>
      <p:sp>
        <p:nvSpPr>
          <p:cNvPr id="6" name="Freeform: Shape 5">
            <a:extLst>
              <a:ext uri="{FF2B5EF4-FFF2-40B4-BE49-F238E27FC236}">
                <a16:creationId xmlns:a16="http://schemas.microsoft.com/office/drawing/2014/main" id="{53F46953-2A2E-4BE8-8B45-4F2014FAB8CD}"/>
              </a:ext>
            </a:extLst>
          </p:cNvPr>
          <p:cNvSpPr/>
          <p:nvPr/>
        </p:nvSpPr>
        <p:spPr>
          <a:xfrm>
            <a:off x="3697070" y="4605555"/>
            <a:ext cx="3522267" cy="1220869"/>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6612D022-43A5-4762-A7BB-5AF551B55FCD}"/>
              </a:ext>
            </a:extLst>
          </p:cNvPr>
          <p:cNvSpPr/>
          <p:nvPr/>
        </p:nvSpPr>
        <p:spPr>
          <a:xfrm>
            <a:off x="3956014" y="576706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E6E856C-C61D-4F0E-B91D-D08BA3ED4A37}"/>
              </a:ext>
            </a:extLst>
          </p:cNvPr>
          <p:cNvCxnSpPr>
            <a:cxnSpLocks/>
          </p:cNvCxnSpPr>
          <p:nvPr/>
        </p:nvCxnSpPr>
        <p:spPr>
          <a:xfrm flipH="1">
            <a:off x="3683477" y="6268153"/>
            <a:ext cx="35358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BD4443E-9A19-4F69-8C8B-D06F10A9A71D}"/>
              </a:ext>
            </a:extLst>
          </p:cNvPr>
          <p:cNvCxnSpPr>
            <a:cxnSpLocks/>
          </p:cNvCxnSpPr>
          <p:nvPr/>
        </p:nvCxnSpPr>
        <p:spPr>
          <a:xfrm>
            <a:off x="6816483"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1C3B03B-2C92-443A-9618-6C878FE96803}"/>
              </a:ext>
            </a:extLst>
          </p:cNvPr>
          <p:cNvSpPr txBox="1"/>
          <p:nvPr/>
        </p:nvSpPr>
        <p:spPr>
          <a:xfrm>
            <a:off x="6667243" y="6346145"/>
            <a:ext cx="33054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4A576FF9-B1E8-49B5-8425-E78176DFC020}"/>
              </a:ext>
            </a:extLst>
          </p:cNvPr>
          <p:cNvCxnSpPr>
            <a:cxnSpLocks/>
          </p:cNvCxnSpPr>
          <p:nvPr/>
        </p:nvCxnSpPr>
        <p:spPr>
          <a:xfrm>
            <a:off x="682083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B1E77A7-E8D4-43B5-B942-4556490662D1}"/>
              </a:ext>
            </a:extLst>
          </p:cNvPr>
          <p:cNvCxnSpPr>
            <a:cxnSpLocks/>
          </p:cNvCxnSpPr>
          <p:nvPr/>
        </p:nvCxnSpPr>
        <p:spPr>
          <a:xfrm>
            <a:off x="588266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BED1F52-E8DE-4A7D-B14D-7051E75810E2}"/>
              </a:ext>
            </a:extLst>
          </p:cNvPr>
          <p:cNvSpPr txBox="1"/>
          <p:nvPr/>
        </p:nvSpPr>
        <p:spPr>
          <a:xfrm>
            <a:off x="5726207" y="6346145"/>
            <a:ext cx="50045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15" name="Straight Connector 14">
            <a:extLst>
              <a:ext uri="{FF2B5EF4-FFF2-40B4-BE49-F238E27FC236}">
                <a16:creationId xmlns:a16="http://schemas.microsoft.com/office/drawing/2014/main" id="{CF306C6A-0358-4868-ACD3-FDB40E7815BE}"/>
              </a:ext>
            </a:extLst>
          </p:cNvPr>
          <p:cNvCxnSpPr>
            <a:cxnSpLocks/>
          </p:cNvCxnSpPr>
          <p:nvPr/>
        </p:nvCxnSpPr>
        <p:spPr>
          <a:xfrm>
            <a:off x="494449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0A0E404-E849-45E7-A9B9-C412EB19CC18}"/>
              </a:ext>
            </a:extLst>
          </p:cNvPr>
          <p:cNvSpPr txBox="1"/>
          <p:nvPr/>
        </p:nvSpPr>
        <p:spPr>
          <a:xfrm>
            <a:off x="4788037" y="6346145"/>
            <a:ext cx="50045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17" name="Straight Connector 16">
            <a:extLst>
              <a:ext uri="{FF2B5EF4-FFF2-40B4-BE49-F238E27FC236}">
                <a16:creationId xmlns:a16="http://schemas.microsoft.com/office/drawing/2014/main" id="{C7DA88B4-DA1A-4595-8AD0-B001C2DC6E6B}"/>
              </a:ext>
            </a:extLst>
          </p:cNvPr>
          <p:cNvCxnSpPr>
            <a:cxnSpLocks/>
          </p:cNvCxnSpPr>
          <p:nvPr/>
        </p:nvCxnSpPr>
        <p:spPr>
          <a:xfrm>
            <a:off x="400632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091E299-B5CA-4A89-B20A-A42E3A8D94A4}"/>
              </a:ext>
            </a:extLst>
          </p:cNvPr>
          <p:cNvSpPr txBox="1"/>
          <p:nvPr/>
        </p:nvSpPr>
        <p:spPr>
          <a:xfrm>
            <a:off x="3849867" y="6346145"/>
            <a:ext cx="50045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sp>
        <p:nvSpPr>
          <p:cNvPr id="19" name="Oval 18">
            <a:extLst>
              <a:ext uri="{FF2B5EF4-FFF2-40B4-BE49-F238E27FC236}">
                <a16:creationId xmlns:a16="http://schemas.microsoft.com/office/drawing/2014/main" id="{42B4A300-5A17-4D40-9A38-63793D8DA90C}"/>
              </a:ext>
            </a:extLst>
          </p:cNvPr>
          <p:cNvSpPr/>
          <p:nvPr/>
        </p:nvSpPr>
        <p:spPr>
          <a:xfrm>
            <a:off x="4898770" y="563443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8CC7F60-99FD-4C6F-A140-C46DB49793D3}"/>
              </a:ext>
            </a:extLst>
          </p:cNvPr>
          <p:cNvSpPr/>
          <p:nvPr/>
        </p:nvSpPr>
        <p:spPr>
          <a:xfrm>
            <a:off x="5841526" y="535079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DD2F42C-2CC7-488A-B55F-C4E86B8E1357}"/>
              </a:ext>
            </a:extLst>
          </p:cNvPr>
          <p:cNvSpPr/>
          <p:nvPr/>
        </p:nvSpPr>
        <p:spPr>
          <a:xfrm>
            <a:off x="6784282" y="483227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0B59AA2-21EC-4385-B9F3-92A8FF1F913E}"/>
              </a:ext>
            </a:extLst>
          </p:cNvPr>
          <p:cNvSpPr txBox="1"/>
          <p:nvPr/>
        </p:nvSpPr>
        <p:spPr>
          <a:xfrm>
            <a:off x="3496835" y="5288965"/>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–3</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F822B692-AC97-473E-BD89-08DA4FEC0B1F}"/>
              </a:ext>
            </a:extLst>
          </p:cNvPr>
          <p:cNvSpPr txBox="1"/>
          <p:nvPr/>
        </p:nvSpPr>
        <p:spPr>
          <a:xfrm>
            <a:off x="4432912" y="5156316"/>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237CF6E4-A8A2-4572-ADAA-EAF0DFC36444}"/>
              </a:ext>
            </a:extLst>
          </p:cNvPr>
          <p:cNvSpPr txBox="1"/>
          <p:nvPr/>
        </p:nvSpPr>
        <p:spPr>
          <a:xfrm>
            <a:off x="5387011" y="4911693"/>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27D2A4CC-60D5-4840-9AF6-3C4C92AF858D}"/>
              </a:ext>
            </a:extLst>
          </p:cNvPr>
          <p:cNvSpPr txBox="1"/>
          <p:nvPr/>
        </p:nvSpPr>
        <p:spPr>
          <a:xfrm>
            <a:off x="6243554" y="4438743"/>
            <a:ext cx="61427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29" name="Straight Arrow Connector 28">
            <a:extLst>
              <a:ext uri="{FF2B5EF4-FFF2-40B4-BE49-F238E27FC236}">
                <a16:creationId xmlns:a16="http://schemas.microsoft.com/office/drawing/2014/main" id="{F9504261-9392-464B-A9D9-8C67D94DFFA6}"/>
              </a:ext>
            </a:extLst>
          </p:cNvPr>
          <p:cNvCxnSpPr>
            <a:cxnSpLocks/>
          </p:cNvCxnSpPr>
          <p:nvPr/>
        </p:nvCxnSpPr>
        <p:spPr>
          <a:xfrm flipV="1">
            <a:off x="6824872" y="5067918"/>
            <a:ext cx="0" cy="74427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1" name="Audio 30">
            <a:hlinkClick r:id="" action="ppaction://media"/>
            <a:extLst>
              <a:ext uri="{FF2B5EF4-FFF2-40B4-BE49-F238E27FC236}">
                <a16:creationId xmlns:a16="http://schemas.microsoft.com/office/drawing/2014/main" id="{6F788B4C-78C5-4083-BAD5-85B2239E605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99873940"/>
      </p:ext>
    </p:extLst>
  </p:cSld>
  <p:clrMapOvr>
    <a:masterClrMapping/>
  </p:clrMapOvr>
  <mc:AlternateContent xmlns:mc="http://schemas.openxmlformats.org/markup-compatibility/2006" xmlns:p14="http://schemas.microsoft.com/office/powerpoint/2010/main">
    <mc:Choice Requires="p14">
      <p:transition spd="slow" p14:dur="2000" advTm="133421"/>
    </mc:Choice>
    <mc:Fallback xmlns="">
      <p:transition spd="slow" advTm="133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2285231-7187-4D3F-9050-39E653DF90A1}"/>
              </a:ext>
            </a:extLst>
          </p:cNvPr>
          <p:cNvSpPr/>
          <p:nvPr/>
        </p:nvSpPr>
        <p:spPr>
          <a:xfrm>
            <a:off x="5884058" y="6129556"/>
            <a:ext cx="933822" cy="26035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2DD053-20A1-4F6A-865B-AE043AD93F47}"/>
              </a:ext>
            </a:extLst>
          </p:cNvPr>
          <p:cNvSpPr>
            <a:spLocks noGrp="1"/>
          </p:cNvSpPr>
          <p:nvPr>
            <p:ph type="title"/>
          </p:nvPr>
        </p:nvSpPr>
        <p:spPr/>
        <p:txBody>
          <a:bodyPr/>
          <a:lstStyle/>
          <a:p>
            <a:r>
              <a:rPr lang="en-US" dirty="0"/>
              <a:t>Backward quadratic interpolation</a:t>
            </a:r>
          </a:p>
        </p:txBody>
      </p:sp>
      <p:sp>
        <p:nvSpPr>
          <p:cNvPr id="3" name="Content Placeholder 2">
            <a:extLst>
              <a:ext uri="{FF2B5EF4-FFF2-40B4-BE49-F238E27FC236}">
                <a16:creationId xmlns:a16="http://schemas.microsoft.com/office/drawing/2014/main" id="{F79BC386-ACC4-46D4-94B8-42C690EC634C}"/>
              </a:ext>
            </a:extLst>
          </p:cNvPr>
          <p:cNvSpPr>
            <a:spLocks noGrp="1"/>
          </p:cNvSpPr>
          <p:nvPr>
            <p:ph idx="1"/>
          </p:nvPr>
        </p:nvSpPr>
        <p:spPr/>
        <p:txBody>
          <a:bodyPr/>
          <a:lstStyle/>
          <a:p>
            <a:r>
              <a:rPr lang="en-US" dirty="0"/>
              <a:t>Instead, we will focus only on formulas that approximate the</a:t>
            </a:r>
            <a:br>
              <a:rPr lang="en-US" dirty="0"/>
            </a:br>
            <a:r>
              <a:rPr lang="en-US" dirty="0"/>
              <a:t>function on the interval</a:t>
            </a:r>
          </a:p>
          <a:p>
            <a:pPr marL="0" indent="0" algn="ctr">
              <a:buNone/>
            </a:pP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&lt; </a:t>
            </a:r>
            <a:r>
              <a:rPr lang="en-US" i="1" dirty="0">
                <a:latin typeface="Times New Roman" panose="02020603050405020304" pitchFamily="18" charset="0"/>
              </a:rPr>
              <a:t>t </a:t>
            </a:r>
            <a:r>
              <a:rPr lang="en-US" dirty="0">
                <a:latin typeface="Times New Roman" panose="02020603050405020304" pitchFamily="18" charset="0"/>
              </a:rPr>
              <a:t>&lt; </a:t>
            </a:r>
            <a:r>
              <a:rPr lang="en-US" i="1" dirty="0" err="1">
                <a:latin typeface="Times New Roman" panose="02020603050405020304" pitchFamily="18" charset="0"/>
              </a:rPr>
              <a:t>t</a:t>
            </a:r>
            <a:r>
              <a:rPr lang="en-US" i="1" baseline="-25000" dirty="0" err="1">
                <a:latin typeface="Times New Roman" panose="02020603050405020304" pitchFamily="18" charset="0"/>
              </a:rPr>
              <a:t>k</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241A0B43-3887-4592-A9C1-F212F387B122}"/>
              </a:ext>
            </a:extLst>
          </p:cNvPr>
          <p:cNvSpPr>
            <a:spLocks noGrp="1"/>
          </p:cNvSpPr>
          <p:nvPr>
            <p:ph type="ftr" sz="quarter" idx="11"/>
          </p:nvPr>
        </p:nvSpPr>
        <p:spPr/>
        <p:txBody>
          <a:bodyPr/>
          <a:lstStyle/>
          <a:p>
            <a:r>
              <a:rPr lang="en-US"/>
              <a:t>Using interpolating polynomials</a:t>
            </a:r>
            <a:endParaRPr lang="en-CA" dirty="0"/>
          </a:p>
        </p:txBody>
      </p:sp>
      <p:sp>
        <p:nvSpPr>
          <p:cNvPr id="5" name="Slide Number Placeholder 4">
            <a:extLst>
              <a:ext uri="{FF2B5EF4-FFF2-40B4-BE49-F238E27FC236}">
                <a16:creationId xmlns:a16="http://schemas.microsoft.com/office/drawing/2014/main" id="{7C7F2F4E-8B45-44CD-BF9C-3EB9B56D8036}"/>
              </a:ext>
            </a:extLst>
          </p:cNvPr>
          <p:cNvSpPr>
            <a:spLocks noGrp="1"/>
          </p:cNvSpPr>
          <p:nvPr>
            <p:ph type="sldNum" sz="quarter" idx="12"/>
          </p:nvPr>
        </p:nvSpPr>
        <p:spPr/>
        <p:txBody>
          <a:bodyPr/>
          <a:lstStyle/>
          <a:p>
            <a:fld id="{42EF6DC8-DA9C-4533-8A40-BB00A2545AF8}" type="slidenum">
              <a:rPr lang="en-CA" smtClean="0"/>
              <a:pPr/>
              <a:t>19</a:t>
            </a:fld>
            <a:endParaRPr lang="en-CA" dirty="0"/>
          </a:p>
        </p:txBody>
      </p:sp>
      <p:sp>
        <p:nvSpPr>
          <p:cNvPr id="22" name="TextBox 21">
            <a:extLst>
              <a:ext uri="{FF2B5EF4-FFF2-40B4-BE49-F238E27FC236}">
                <a16:creationId xmlns:a16="http://schemas.microsoft.com/office/drawing/2014/main" id="{50B59AA2-21EC-4385-B9F3-92A8FF1F913E}"/>
              </a:ext>
            </a:extLst>
          </p:cNvPr>
          <p:cNvSpPr txBox="1"/>
          <p:nvPr/>
        </p:nvSpPr>
        <p:spPr>
          <a:xfrm>
            <a:off x="3496835" y="5288965"/>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–3</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a16="http://schemas.microsoft.com/office/drawing/2014/main" id="{9BCA2F6F-46AF-4B6D-82B2-CDFED123D41E}"/>
              </a:ext>
            </a:extLst>
          </p:cNvPr>
          <p:cNvSpPr/>
          <p:nvPr/>
        </p:nvSpPr>
        <p:spPr>
          <a:xfrm>
            <a:off x="3697070" y="4605555"/>
            <a:ext cx="3522267" cy="1220869"/>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83947D8F-469A-49EA-9F92-83A850FCCC58}"/>
              </a:ext>
            </a:extLst>
          </p:cNvPr>
          <p:cNvSpPr/>
          <p:nvPr/>
        </p:nvSpPr>
        <p:spPr>
          <a:xfrm>
            <a:off x="3956014" y="576706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9CAF6861-01F0-4061-9C11-15C636488AC9}"/>
              </a:ext>
            </a:extLst>
          </p:cNvPr>
          <p:cNvCxnSpPr>
            <a:cxnSpLocks/>
          </p:cNvCxnSpPr>
          <p:nvPr/>
        </p:nvCxnSpPr>
        <p:spPr>
          <a:xfrm flipH="1">
            <a:off x="3683477" y="6268153"/>
            <a:ext cx="35358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F929C4-C6D5-438D-9797-330FD129A98E}"/>
              </a:ext>
            </a:extLst>
          </p:cNvPr>
          <p:cNvCxnSpPr>
            <a:cxnSpLocks/>
          </p:cNvCxnSpPr>
          <p:nvPr/>
        </p:nvCxnSpPr>
        <p:spPr>
          <a:xfrm>
            <a:off x="6816483"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2DBE08D-3484-45AB-8D22-E822545AA709}"/>
              </a:ext>
            </a:extLst>
          </p:cNvPr>
          <p:cNvSpPr txBox="1"/>
          <p:nvPr/>
        </p:nvSpPr>
        <p:spPr>
          <a:xfrm>
            <a:off x="6667243" y="6346145"/>
            <a:ext cx="33054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33" name="Straight Connector 32">
            <a:extLst>
              <a:ext uri="{FF2B5EF4-FFF2-40B4-BE49-F238E27FC236}">
                <a16:creationId xmlns:a16="http://schemas.microsoft.com/office/drawing/2014/main" id="{A5DD8869-28A7-4773-8CB7-C7B65CC9D499}"/>
              </a:ext>
            </a:extLst>
          </p:cNvPr>
          <p:cNvCxnSpPr>
            <a:cxnSpLocks/>
          </p:cNvCxnSpPr>
          <p:nvPr/>
        </p:nvCxnSpPr>
        <p:spPr>
          <a:xfrm>
            <a:off x="682083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992E7BB-4FFE-4B65-BF06-00923A1227E3}"/>
              </a:ext>
            </a:extLst>
          </p:cNvPr>
          <p:cNvCxnSpPr>
            <a:cxnSpLocks/>
          </p:cNvCxnSpPr>
          <p:nvPr/>
        </p:nvCxnSpPr>
        <p:spPr>
          <a:xfrm>
            <a:off x="588266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200F23E-61B4-4754-8B06-3E7284894DC7}"/>
              </a:ext>
            </a:extLst>
          </p:cNvPr>
          <p:cNvSpPr txBox="1"/>
          <p:nvPr/>
        </p:nvSpPr>
        <p:spPr>
          <a:xfrm>
            <a:off x="5726207" y="6346145"/>
            <a:ext cx="50045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36" name="Straight Connector 35">
            <a:extLst>
              <a:ext uri="{FF2B5EF4-FFF2-40B4-BE49-F238E27FC236}">
                <a16:creationId xmlns:a16="http://schemas.microsoft.com/office/drawing/2014/main" id="{FD6CB7F1-1A7E-41CA-969B-9E59CCD279E7}"/>
              </a:ext>
            </a:extLst>
          </p:cNvPr>
          <p:cNvCxnSpPr>
            <a:cxnSpLocks/>
          </p:cNvCxnSpPr>
          <p:nvPr/>
        </p:nvCxnSpPr>
        <p:spPr>
          <a:xfrm>
            <a:off x="494449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C82AB30-DDB8-4BD5-9A6C-D94A751C41F6}"/>
              </a:ext>
            </a:extLst>
          </p:cNvPr>
          <p:cNvSpPr txBox="1"/>
          <p:nvPr/>
        </p:nvSpPr>
        <p:spPr>
          <a:xfrm>
            <a:off x="4788037" y="6346145"/>
            <a:ext cx="50045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38" name="Straight Connector 37">
            <a:extLst>
              <a:ext uri="{FF2B5EF4-FFF2-40B4-BE49-F238E27FC236}">
                <a16:creationId xmlns:a16="http://schemas.microsoft.com/office/drawing/2014/main" id="{41CE8C9C-BD5E-41F6-90B7-8703075E57D2}"/>
              </a:ext>
            </a:extLst>
          </p:cNvPr>
          <p:cNvCxnSpPr>
            <a:cxnSpLocks/>
          </p:cNvCxnSpPr>
          <p:nvPr/>
        </p:nvCxnSpPr>
        <p:spPr>
          <a:xfrm>
            <a:off x="400632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672ADE7-D420-45E6-A212-EB7C3C5B068B}"/>
              </a:ext>
            </a:extLst>
          </p:cNvPr>
          <p:cNvSpPr txBox="1"/>
          <p:nvPr/>
        </p:nvSpPr>
        <p:spPr>
          <a:xfrm>
            <a:off x="3849867" y="6346145"/>
            <a:ext cx="50045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sp>
        <p:nvSpPr>
          <p:cNvPr id="40" name="Oval 39">
            <a:extLst>
              <a:ext uri="{FF2B5EF4-FFF2-40B4-BE49-F238E27FC236}">
                <a16:creationId xmlns:a16="http://schemas.microsoft.com/office/drawing/2014/main" id="{DE8F0BDC-AB74-499B-8723-92C98C5647B2}"/>
              </a:ext>
            </a:extLst>
          </p:cNvPr>
          <p:cNvSpPr/>
          <p:nvPr/>
        </p:nvSpPr>
        <p:spPr>
          <a:xfrm>
            <a:off x="4898770" y="563443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E3AE8AB-C1C0-4C87-9251-AF48FE975DB2}"/>
              </a:ext>
            </a:extLst>
          </p:cNvPr>
          <p:cNvSpPr/>
          <p:nvPr/>
        </p:nvSpPr>
        <p:spPr>
          <a:xfrm>
            <a:off x="5841526" y="535079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DA62EC7-FD00-4F7B-A484-4F15A6F1AE29}"/>
              </a:ext>
            </a:extLst>
          </p:cNvPr>
          <p:cNvSpPr/>
          <p:nvPr/>
        </p:nvSpPr>
        <p:spPr>
          <a:xfrm>
            <a:off x="6784282" y="483227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38BCC4E1-35CC-4449-972B-D684C2AF420E}"/>
              </a:ext>
            </a:extLst>
          </p:cNvPr>
          <p:cNvSpPr txBox="1"/>
          <p:nvPr/>
        </p:nvSpPr>
        <p:spPr>
          <a:xfrm>
            <a:off x="4432912" y="5156316"/>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2AE2E842-3C08-4C50-B2CE-17AC2CAAAA0E}"/>
              </a:ext>
            </a:extLst>
          </p:cNvPr>
          <p:cNvSpPr txBox="1"/>
          <p:nvPr/>
        </p:nvSpPr>
        <p:spPr>
          <a:xfrm>
            <a:off x="5387011" y="4911693"/>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96A22B9E-0174-4B04-8A59-C7F45C5D2986}"/>
              </a:ext>
            </a:extLst>
          </p:cNvPr>
          <p:cNvSpPr txBox="1"/>
          <p:nvPr/>
        </p:nvSpPr>
        <p:spPr>
          <a:xfrm>
            <a:off x="6243554" y="4438743"/>
            <a:ext cx="61427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pic>
        <p:nvPicPr>
          <p:cNvPr id="12" name="Audio 11">
            <a:hlinkClick r:id="" action="ppaction://media"/>
            <a:extLst>
              <a:ext uri="{FF2B5EF4-FFF2-40B4-BE49-F238E27FC236}">
                <a16:creationId xmlns:a16="http://schemas.microsoft.com/office/drawing/2014/main" id="{989F6828-EFF4-44EF-BBCC-D915914BDF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4544081"/>
      </p:ext>
    </p:extLst>
  </p:cSld>
  <p:clrMapOvr>
    <a:masterClrMapping/>
  </p:clrMapOvr>
  <mc:AlternateContent xmlns:mc="http://schemas.openxmlformats.org/markup-compatibility/2006" xmlns:p14="http://schemas.microsoft.com/office/powerpoint/2010/main">
    <mc:Choice Requires="p14">
      <p:transition spd="slow" p14:dur="2000" advTm="58752"/>
    </mc:Choice>
    <mc:Fallback xmlns="">
      <p:transition spd="slow" advTm="58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Discuss how to design interpolating polynomials</a:t>
            </a:r>
          </a:p>
          <a:p>
            <a:pPr lvl="1"/>
            <a:r>
              <a:rPr lang="en-US" dirty="0"/>
              <a:t>Observe how we can minimize the condition number of the system we must solve</a:t>
            </a:r>
          </a:p>
          <a:p>
            <a:pPr lvl="1"/>
            <a:r>
              <a:rPr lang="en-US" dirty="0"/>
              <a:t>See how we can optimize the interpolating polynomials so as to make them work best with Horner’s rule</a:t>
            </a:r>
          </a:p>
          <a:p>
            <a:pPr lvl="1"/>
            <a:r>
              <a:rPr lang="en-US" dirty="0"/>
              <a:t>Find interpolating polynomials that estimate the values in the middle of two, three and four points</a:t>
            </a:r>
          </a:p>
          <a:p>
            <a:pPr lvl="1"/>
            <a:r>
              <a:rPr lang="en-US" dirty="0"/>
              <a:t>Find interpolating polynomials that estimate the values close to the most recent reading of two, three and four points</a:t>
            </a:r>
          </a:p>
          <a:p>
            <a:pPr lvl="1"/>
            <a:endParaRPr lang="en-US" cap="small" dirty="0"/>
          </a:p>
        </p:txBody>
      </p:sp>
      <p:sp>
        <p:nvSpPr>
          <p:cNvPr id="4" name="Footer Placeholder 3"/>
          <p:cNvSpPr>
            <a:spLocks noGrp="1"/>
          </p:cNvSpPr>
          <p:nvPr>
            <p:ph type="ftr" sz="quarter" idx="11"/>
          </p:nvPr>
        </p:nvSpPr>
        <p:spPr/>
        <p:txBody>
          <a:bodyPr/>
          <a:lstStyle/>
          <a:p>
            <a:r>
              <a:rPr lang="en-US"/>
              <a:t>Using interpolating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A9A2C991-26BB-4D48-9DFF-204DE1F201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75213"/>
    </mc:Choice>
    <mc:Fallback xmlns="">
      <p:transition spd="slow" advTm="75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2285231-7187-4D3F-9050-39E653DF90A1}"/>
              </a:ext>
            </a:extLst>
          </p:cNvPr>
          <p:cNvSpPr/>
          <p:nvPr/>
        </p:nvSpPr>
        <p:spPr>
          <a:xfrm>
            <a:off x="5884058" y="6129556"/>
            <a:ext cx="933822" cy="26035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2DD053-20A1-4F6A-865B-AE043AD93F47}"/>
              </a:ext>
            </a:extLst>
          </p:cNvPr>
          <p:cNvSpPr>
            <a:spLocks noGrp="1"/>
          </p:cNvSpPr>
          <p:nvPr>
            <p:ph type="title"/>
          </p:nvPr>
        </p:nvSpPr>
        <p:spPr/>
        <p:txBody>
          <a:bodyPr/>
          <a:lstStyle/>
          <a:p>
            <a:r>
              <a:rPr lang="en-US" dirty="0"/>
              <a:t>Backward quadratic interpolation</a:t>
            </a:r>
          </a:p>
        </p:txBody>
      </p:sp>
      <p:sp>
        <p:nvSpPr>
          <p:cNvPr id="3" name="Content Placeholder 2">
            <a:extLst>
              <a:ext uri="{FF2B5EF4-FFF2-40B4-BE49-F238E27FC236}">
                <a16:creationId xmlns:a16="http://schemas.microsoft.com/office/drawing/2014/main" id="{F79BC386-ACC4-46D4-94B8-42C690EC634C}"/>
              </a:ext>
            </a:extLst>
          </p:cNvPr>
          <p:cNvSpPr>
            <a:spLocks noGrp="1"/>
          </p:cNvSpPr>
          <p:nvPr>
            <p:ph idx="1"/>
          </p:nvPr>
        </p:nvSpPr>
        <p:spPr/>
        <p:txBody>
          <a:bodyPr/>
          <a:lstStyle/>
          <a:p>
            <a:r>
              <a:rPr lang="en-US" dirty="0"/>
              <a:t>As before, we will shift and scale</a:t>
            </a:r>
          </a:p>
          <a:p>
            <a:pPr lvl="1"/>
            <a:r>
              <a:rPr lang="en-US" dirty="0"/>
              <a:t>Solving this, we get the formula:</a:t>
            </a:r>
          </a:p>
          <a:p>
            <a:endParaRPr lang="en-US" dirty="0"/>
          </a:p>
          <a:p>
            <a:endParaRPr lang="en-US" dirty="0"/>
          </a:p>
          <a:p>
            <a:pPr lvl="1"/>
            <a:r>
              <a:rPr lang="en-US" dirty="0"/>
              <a:t>This formula approximates values for </a:t>
            </a:r>
          </a:p>
          <a:p>
            <a:pPr lvl="1"/>
            <a:endParaRPr lang="en-US" dirty="0"/>
          </a:p>
          <a:p>
            <a:pPr marL="457200" lvl="1" indent="0">
              <a:buNone/>
            </a:pPr>
            <a:endParaRPr lang="en-US" dirty="0"/>
          </a:p>
          <a:p>
            <a:pPr lvl="1"/>
            <a:r>
              <a:rPr lang="en-US" dirty="0"/>
              <a:t>The values are –</a:t>
            </a:r>
            <a:r>
              <a:rPr lang="en-US" dirty="0">
                <a:latin typeface="Times New Roman" panose="02020603050405020304" pitchFamily="18" charset="0"/>
              </a:rPr>
              <a:t>0.5 ≤ </a:t>
            </a:r>
            <a:r>
              <a:rPr lang="en-US" i="1" dirty="0">
                <a:latin typeface="Symbol" panose="05050102010706020507" pitchFamily="18" charset="2"/>
              </a:rPr>
              <a:t>d</a:t>
            </a:r>
            <a:r>
              <a:rPr lang="en-US" dirty="0">
                <a:latin typeface="Times New Roman" panose="02020603050405020304" pitchFamily="18" charset="0"/>
              </a:rPr>
              <a:t> ≤ 0.5</a:t>
            </a:r>
          </a:p>
          <a:p>
            <a:pPr marL="457200" lvl="1" indent="0">
              <a:buNone/>
            </a:pPr>
            <a:r>
              <a:rPr lang="en-US" dirty="0"/>
              <a:t/>
            </a:r>
            <a:br>
              <a:rPr lang="en-US" dirty="0"/>
            </a:br>
            <a:r>
              <a:rPr lang="en-US" dirty="0"/>
              <a:t>             </a:t>
            </a:r>
          </a:p>
          <a:p>
            <a:endParaRPr lang="en-US" dirty="0"/>
          </a:p>
        </p:txBody>
      </p:sp>
      <p:sp>
        <p:nvSpPr>
          <p:cNvPr id="4" name="Footer Placeholder 3">
            <a:extLst>
              <a:ext uri="{FF2B5EF4-FFF2-40B4-BE49-F238E27FC236}">
                <a16:creationId xmlns:a16="http://schemas.microsoft.com/office/drawing/2014/main" id="{241A0B43-3887-4592-A9C1-F212F387B122}"/>
              </a:ext>
            </a:extLst>
          </p:cNvPr>
          <p:cNvSpPr>
            <a:spLocks noGrp="1"/>
          </p:cNvSpPr>
          <p:nvPr>
            <p:ph type="ftr" sz="quarter" idx="11"/>
          </p:nvPr>
        </p:nvSpPr>
        <p:spPr/>
        <p:txBody>
          <a:bodyPr/>
          <a:lstStyle/>
          <a:p>
            <a:r>
              <a:rPr lang="en-US"/>
              <a:t>Using interpolating polynomials</a:t>
            </a:r>
            <a:endParaRPr lang="en-CA" dirty="0"/>
          </a:p>
        </p:txBody>
      </p:sp>
      <p:sp>
        <p:nvSpPr>
          <p:cNvPr id="5" name="Slide Number Placeholder 4">
            <a:extLst>
              <a:ext uri="{FF2B5EF4-FFF2-40B4-BE49-F238E27FC236}">
                <a16:creationId xmlns:a16="http://schemas.microsoft.com/office/drawing/2014/main" id="{7C7F2F4E-8B45-44CD-BF9C-3EB9B56D8036}"/>
              </a:ext>
            </a:extLst>
          </p:cNvPr>
          <p:cNvSpPr>
            <a:spLocks noGrp="1"/>
          </p:cNvSpPr>
          <p:nvPr>
            <p:ph type="sldNum" sz="quarter" idx="12"/>
          </p:nvPr>
        </p:nvSpPr>
        <p:spPr/>
        <p:txBody>
          <a:bodyPr/>
          <a:lstStyle/>
          <a:p>
            <a:fld id="{42EF6DC8-DA9C-4533-8A40-BB00A2545AF8}" type="slidenum">
              <a:rPr lang="en-CA" smtClean="0"/>
              <a:pPr/>
              <a:t>20</a:t>
            </a:fld>
            <a:endParaRPr lang="en-CA" dirty="0"/>
          </a:p>
        </p:txBody>
      </p:sp>
      <p:sp>
        <p:nvSpPr>
          <p:cNvPr id="6" name="Freeform: Shape 5">
            <a:extLst>
              <a:ext uri="{FF2B5EF4-FFF2-40B4-BE49-F238E27FC236}">
                <a16:creationId xmlns:a16="http://schemas.microsoft.com/office/drawing/2014/main" id="{53F46953-2A2E-4BE8-8B45-4F2014FAB8CD}"/>
              </a:ext>
            </a:extLst>
          </p:cNvPr>
          <p:cNvSpPr/>
          <p:nvPr/>
        </p:nvSpPr>
        <p:spPr>
          <a:xfrm>
            <a:off x="3697070" y="4605555"/>
            <a:ext cx="3522267" cy="1220869"/>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E6E856C-C61D-4F0E-B91D-D08BA3ED4A37}"/>
              </a:ext>
            </a:extLst>
          </p:cNvPr>
          <p:cNvCxnSpPr>
            <a:cxnSpLocks/>
          </p:cNvCxnSpPr>
          <p:nvPr/>
        </p:nvCxnSpPr>
        <p:spPr>
          <a:xfrm flipH="1">
            <a:off x="3683477" y="6268153"/>
            <a:ext cx="35358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BD4443E-9A19-4F69-8C8B-D06F10A9A71D}"/>
              </a:ext>
            </a:extLst>
          </p:cNvPr>
          <p:cNvCxnSpPr>
            <a:cxnSpLocks/>
          </p:cNvCxnSpPr>
          <p:nvPr/>
        </p:nvCxnSpPr>
        <p:spPr>
          <a:xfrm>
            <a:off x="6816483"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1C3B03B-2C92-443A-9618-6C878FE96803}"/>
              </a:ext>
            </a:extLst>
          </p:cNvPr>
          <p:cNvSpPr txBox="1"/>
          <p:nvPr/>
        </p:nvSpPr>
        <p:spPr>
          <a:xfrm>
            <a:off x="6578343" y="6346145"/>
            <a:ext cx="50526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4A576FF9-B1E8-49B5-8425-E78176DFC020}"/>
              </a:ext>
            </a:extLst>
          </p:cNvPr>
          <p:cNvCxnSpPr>
            <a:cxnSpLocks/>
          </p:cNvCxnSpPr>
          <p:nvPr/>
        </p:nvCxnSpPr>
        <p:spPr>
          <a:xfrm>
            <a:off x="682083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B1E77A7-E8D4-43B5-B942-4556490662D1}"/>
              </a:ext>
            </a:extLst>
          </p:cNvPr>
          <p:cNvCxnSpPr>
            <a:cxnSpLocks/>
          </p:cNvCxnSpPr>
          <p:nvPr/>
        </p:nvCxnSpPr>
        <p:spPr>
          <a:xfrm>
            <a:off x="588266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BED1F52-E8DE-4A7D-B14D-7051E75810E2}"/>
              </a:ext>
            </a:extLst>
          </p:cNvPr>
          <p:cNvSpPr txBox="1"/>
          <p:nvPr/>
        </p:nvSpPr>
        <p:spPr>
          <a:xfrm>
            <a:off x="5523007" y="6346145"/>
            <a:ext cx="63350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CF306C6A-0358-4868-ACD3-FDB40E7815BE}"/>
              </a:ext>
            </a:extLst>
          </p:cNvPr>
          <p:cNvCxnSpPr>
            <a:cxnSpLocks/>
          </p:cNvCxnSpPr>
          <p:nvPr/>
        </p:nvCxnSpPr>
        <p:spPr>
          <a:xfrm>
            <a:off x="494449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0A0E404-E849-45E7-A9B9-C412EB19CC18}"/>
              </a:ext>
            </a:extLst>
          </p:cNvPr>
          <p:cNvSpPr txBox="1"/>
          <p:nvPr/>
        </p:nvSpPr>
        <p:spPr>
          <a:xfrm>
            <a:off x="4572137" y="6346145"/>
            <a:ext cx="63350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C7DA88B4-DA1A-4595-8AD0-B001C2DC6E6B}"/>
              </a:ext>
            </a:extLst>
          </p:cNvPr>
          <p:cNvCxnSpPr>
            <a:cxnSpLocks/>
          </p:cNvCxnSpPr>
          <p:nvPr/>
        </p:nvCxnSpPr>
        <p:spPr>
          <a:xfrm>
            <a:off x="400632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091E299-B5CA-4A89-B20A-A42E3A8D94A4}"/>
              </a:ext>
            </a:extLst>
          </p:cNvPr>
          <p:cNvSpPr txBox="1"/>
          <p:nvPr/>
        </p:nvSpPr>
        <p:spPr>
          <a:xfrm>
            <a:off x="3621267" y="6346145"/>
            <a:ext cx="63350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42B4A300-5A17-4D40-9A38-63793D8DA90C}"/>
              </a:ext>
            </a:extLst>
          </p:cNvPr>
          <p:cNvSpPr/>
          <p:nvPr/>
        </p:nvSpPr>
        <p:spPr>
          <a:xfrm>
            <a:off x="4898770" y="563443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8CC7F60-99FD-4C6F-A140-C46DB49793D3}"/>
              </a:ext>
            </a:extLst>
          </p:cNvPr>
          <p:cNvSpPr/>
          <p:nvPr/>
        </p:nvSpPr>
        <p:spPr>
          <a:xfrm>
            <a:off x="5841526" y="535079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DD2F42C-2CC7-488A-B55F-C4E86B8E1357}"/>
              </a:ext>
            </a:extLst>
          </p:cNvPr>
          <p:cNvSpPr/>
          <p:nvPr/>
        </p:nvSpPr>
        <p:spPr>
          <a:xfrm>
            <a:off x="6784282" y="483227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822B692-AC97-473E-BD89-08DA4FEC0B1F}"/>
              </a:ext>
            </a:extLst>
          </p:cNvPr>
          <p:cNvSpPr txBox="1"/>
          <p:nvPr/>
        </p:nvSpPr>
        <p:spPr>
          <a:xfrm>
            <a:off x="4432912" y="5156316"/>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237CF6E4-A8A2-4572-ADAA-EAF0DFC36444}"/>
              </a:ext>
            </a:extLst>
          </p:cNvPr>
          <p:cNvSpPr txBox="1"/>
          <p:nvPr/>
        </p:nvSpPr>
        <p:spPr>
          <a:xfrm>
            <a:off x="5387011" y="4911693"/>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27D2A4CC-60D5-4840-9AF6-3C4C92AF858D}"/>
              </a:ext>
            </a:extLst>
          </p:cNvPr>
          <p:cNvSpPr txBox="1"/>
          <p:nvPr/>
        </p:nvSpPr>
        <p:spPr>
          <a:xfrm>
            <a:off x="6243554" y="4438743"/>
            <a:ext cx="61427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graphicFrame>
        <p:nvGraphicFramePr>
          <p:cNvPr id="27" name="Object 26">
            <a:extLst>
              <a:ext uri="{FF2B5EF4-FFF2-40B4-BE49-F238E27FC236}">
                <a16:creationId xmlns:a16="http://schemas.microsoft.com/office/drawing/2014/main" id="{80187C96-0EB7-4CD7-A2D7-574F1773F351}"/>
              </a:ext>
            </a:extLst>
          </p:cNvPr>
          <p:cNvGraphicFramePr>
            <a:graphicFrameLocks noChangeAspect="1"/>
          </p:cNvGraphicFramePr>
          <p:nvPr>
            <p:extLst>
              <p:ext uri="{D42A27DB-BD31-4B8C-83A1-F6EECF244321}">
                <p14:modId xmlns:p14="http://schemas.microsoft.com/office/powerpoint/2010/main" val="3756914195"/>
              </p:ext>
            </p:extLst>
          </p:nvPr>
        </p:nvGraphicFramePr>
        <p:xfrm>
          <a:off x="553243" y="2464306"/>
          <a:ext cx="8037513" cy="777875"/>
        </p:xfrm>
        <a:graphic>
          <a:graphicData uri="http://schemas.openxmlformats.org/presentationml/2006/ole">
            <mc:AlternateContent xmlns:mc="http://schemas.openxmlformats.org/markup-compatibility/2006">
              <mc:Choice xmlns:v="urn:schemas-microsoft-com:vml" Requires="v">
                <p:oleObj spid="_x0000_s7179" name="Equation" r:id="rId6" imgW="4991040" imgH="482400" progId="Equation.DSMT4">
                  <p:embed/>
                </p:oleObj>
              </mc:Choice>
              <mc:Fallback>
                <p:oleObj name="Equation" r:id="rId6" imgW="4991040" imgH="482400" progId="Equation.DSMT4">
                  <p:embed/>
                  <p:pic>
                    <p:nvPicPr>
                      <p:cNvPr id="27" name="Object 26">
                        <a:extLst>
                          <a:ext uri="{FF2B5EF4-FFF2-40B4-BE49-F238E27FC236}">
                            <a16:creationId xmlns:a16="http://schemas.microsoft.com/office/drawing/2014/main" id="{80187C96-0EB7-4CD7-A2D7-574F1773F351}"/>
                          </a:ext>
                        </a:extLst>
                      </p:cNvPr>
                      <p:cNvPicPr/>
                      <p:nvPr/>
                    </p:nvPicPr>
                    <p:blipFill>
                      <a:blip r:embed="rId7"/>
                      <a:stretch>
                        <a:fillRect/>
                      </a:stretch>
                    </p:blipFill>
                    <p:spPr>
                      <a:xfrm>
                        <a:off x="553243" y="2464306"/>
                        <a:ext cx="8037513" cy="777875"/>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C2185AAE-7D15-42D1-9233-7DA34034C5CA}"/>
              </a:ext>
            </a:extLst>
          </p:cNvPr>
          <p:cNvGraphicFramePr>
            <a:graphicFrameLocks noChangeAspect="1"/>
          </p:cNvGraphicFramePr>
          <p:nvPr>
            <p:extLst>
              <p:ext uri="{D42A27DB-BD31-4B8C-83A1-F6EECF244321}">
                <p14:modId xmlns:p14="http://schemas.microsoft.com/office/powerpoint/2010/main" val="2311555667"/>
              </p:ext>
            </p:extLst>
          </p:nvPr>
        </p:nvGraphicFramePr>
        <p:xfrm>
          <a:off x="55563" y="5556250"/>
          <a:ext cx="3455987" cy="1187450"/>
        </p:xfrm>
        <a:graphic>
          <a:graphicData uri="http://schemas.openxmlformats.org/presentationml/2006/ole">
            <mc:AlternateContent xmlns:mc="http://schemas.openxmlformats.org/markup-compatibility/2006">
              <mc:Choice xmlns:v="urn:schemas-microsoft-com:vml" Requires="v">
                <p:oleObj spid="_x0000_s7180" name="Equation" r:id="rId8" imgW="2145960" imgH="736560" progId="Equation.DSMT4">
                  <p:embed/>
                </p:oleObj>
              </mc:Choice>
              <mc:Fallback>
                <p:oleObj name="Equation" r:id="rId8" imgW="2145960" imgH="736560" progId="Equation.DSMT4">
                  <p:embed/>
                  <p:pic>
                    <p:nvPicPr>
                      <p:cNvPr id="59" name="Object 58">
                        <a:extLst>
                          <a:ext uri="{FF2B5EF4-FFF2-40B4-BE49-F238E27FC236}">
                            <a16:creationId xmlns:a16="http://schemas.microsoft.com/office/drawing/2014/main" id="{FC6DDDEA-DA8F-4D58-AC96-DD6405ACF029}"/>
                          </a:ext>
                        </a:extLst>
                      </p:cNvPr>
                      <p:cNvPicPr/>
                      <p:nvPr/>
                    </p:nvPicPr>
                    <p:blipFill>
                      <a:blip r:embed="rId9"/>
                      <a:stretch>
                        <a:fillRect/>
                      </a:stretch>
                    </p:blipFill>
                    <p:spPr>
                      <a:xfrm>
                        <a:off x="55563" y="5556250"/>
                        <a:ext cx="3455987" cy="118745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C638C439-16B8-49BC-8DD8-48159C314373}"/>
              </a:ext>
            </a:extLst>
          </p:cNvPr>
          <p:cNvGraphicFramePr>
            <a:graphicFrameLocks noChangeAspect="1"/>
          </p:cNvGraphicFramePr>
          <p:nvPr>
            <p:extLst>
              <p:ext uri="{D42A27DB-BD31-4B8C-83A1-F6EECF244321}">
                <p14:modId xmlns:p14="http://schemas.microsoft.com/office/powerpoint/2010/main" val="2096605735"/>
              </p:ext>
            </p:extLst>
          </p:nvPr>
        </p:nvGraphicFramePr>
        <p:xfrm>
          <a:off x="4190983" y="3593733"/>
          <a:ext cx="1507013" cy="700247"/>
        </p:xfrm>
        <a:graphic>
          <a:graphicData uri="http://schemas.openxmlformats.org/presentationml/2006/ole">
            <mc:AlternateContent xmlns:mc="http://schemas.openxmlformats.org/markup-compatibility/2006">
              <mc:Choice xmlns:v="urn:schemas-microsoft-com:vml" Requires="v">
                <p:oleObj spid="_x0000_s7181" name="Equation" r:id="rId10" imgW="850680" imgH="393480" progId="Equation.DSMT4">
                  <p:embed/>
                </p:oleObj>
              </mc:Choice>
              <mc:Fallback>
                <p:oleObj name="Equation" r:id="rId10" imgW="850680" imgH="393480" progId="Equation.DSMT4">
                  <p:embed/>
                  <p:pic>
                    <p:nvPicPr>
                      <p:cNvPr id="6" name="Object 5">
                        <a:extLst>
                          <a:ext uri="{FF2B5EF4-FFF2-40B4-BE49-F238E27FC236}">
                            <a16:creationId xmlns:a16="http://schemas.microsoft.com/office/drawing/2014/main" id="{8BF47DF3-4DE5-4371-89C0-AAC90B6EF0A9}"/>
                          </a:ext>
                        </a:extLst>
                      </p:cNvPr>
                      <p:cNvPicPr/>
                      <p:nvPr/>
                    </p:nvPicPr>
                    <p:blipFill>
                      <a:blip r:embed="rId11"/>
                      <a:stretch>
                        <a:fillRect/>
                      </a:stretch>
                    </p:blipFill>
                    <p:spPr>
                      <a:xfrm>
                        <a:off x="4190983" y="3593733"/>
                        <a:ext cx="1507013" cy="700247"/>
                      </a:xfrm>
                      <a:prstGeom prst="rect">
                        <a:avLst/>
                      </a:prstGeom>
                    </p:spPr>
                  </p:pic>
                </p:oleObj>
              </mc:Fallback>
            </mc:AlternateContent>
          </a:graphicData>
        </a:graphic>
      </p:graphicFrame>
      <p:pic>
        <p:nvPicPr>
          <p:cNvPr id="32" name="Audio 31">
            <a:hlinkClick r:id="" action="ppaction://media"/>
            <a:extLst>
              <a:ext uri="{FF2B5EF4-FFF2-40B4-BE49-F238E27FC236}">
                <a16:creationId xmlns:a16="http://schemas.microsoft.com/office/drawing/2014/main" id="{8DADAA2D-8A45-4583-AE38-955EB73C0FD7}"/>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58751976"/>
      </p:ext>
    </p:extLst>
  </p:cSld>
  <p:clrMapOvr>
    <a:masterClrMapping/>
  </p:clrMapOvr>
  <mc:AlternateContent xmlns:mc="http://schemas.openxmlformats.org/markup-compatibility/2006" xmlns:p14="http://schemas.microsoft.com/office/powerpoint/2010/main">
    <mc:Choice Requires="p14">
      <p:transition spd="slow" p14:dur="2000" advTm="79115"/>
    </mc:Choice>
    <mc:Fallback xmlns="">
      <p:transition spd="slow" advTm="79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2E308C2-273E-4079-B68D-DDFD78AC74DC}"/>
              </a:ext>
            </a:extLst>
          </p:cNvPr>
          <p:cNvSpPr/>
          <p:nvPr/>
        </p:nvSpPr>
        <p:spPr>
          <a:xfrm>
            <a:off x="5884058" y="6129556"/>
            <a:ext cx="933822" cy="26035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2DD053-20A1-4F6A-865B-AE043AD93F47}"/>
              </a:ext>
            </a:extLst>
          </p:cNvPr>
          <p:cNvSpPr>
            <a:spLocks noGrp="1"/>
          </p:cNvSpPr>
          <p:nvPr>
            <p:ph type="title"/>
          </p:nvPr>
        </p:nvSpPr>
        <p:spPr/>
        <p:txBody>
          <a:bodyPr/>
          <a:lstStyle/>
          <a:p>
            <a:r>
              <a:rPr lang="en-US" dirty="0"/>
              <a:t>Backward cubic interpolation</a:t>
            </a:r>
          </a:p>
        </p:txBody>
      </p:sp>
      <p:sp>
        <p:nvSpPr>
          <p:cNvPr id="3" name="Content Placeholder 2">
            <a:extLst>
              <a:ext uri="{FF2B5EF4-FFF2-40B4-BE49-F238E27FC236}">
                <a16:creationId xmlns:a16="http://schemas.microsoft.com/office/drawing/2014/main" id="{F79BC386-ACC4-46D4-94B8-42C690EC634C}"/>
              </a:ext>
            </a:extLst>
          </p:cNvPr>
          <p:cNvSpPr>
            <a:spLocks noGrp="1"/>
          </p:cNvSpPr>
          <p:nvPr>
            <p:ph idx="1"/>
          </p:nvPr>
        </p:nvSpPr>
        <p:spPr/>
        <p:txBody>
          <a:bodyPr/>
          <a:lstStyle/>
          <a:p>
            <a:r>
              <a:rPr lang="en-US" dirty="0"/>
              <a:t>Similarly, we could find an interpolating cubic:</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241A0B43-3887-4592-A9C1-F212F387B122}"/>
              </a:ext>
            </a:extLst>
          </p:cNvPr>
          <p:cNvSpPr>
            <a:spLocks noGrp="1"/>
          </p:cNvSpPr>
          <p:nvPr>
            <p:ph type="ftr" sz="quarter" idx="11"/>
          </p:nvPr>
        </p:nvSpPr>
        <p:spPr/>
        <p:txBody>
          <a:bodyPr/>
          <a:lstStyle/>
          <a:p>
            <a:r>
              <a:rPr lang="en-US"/>
              <a:t>Using interpolating polynomials</a:t>
            </a:r>
            <a:endParaRPr lang="en-CA" dirty="0"/>
          </a:p>
        </p:txBody>
      </p:sp>
      <p:sp>
        <p:nvSpPr>
          <p:cNvPr id="5" name="Slide Number Placeholder 4">
            <a:extLst>
              <a:ext uri="{FF2B5EF4-FFF2-40B4-BE49-F238E27FC236}">
                <a16:creationId xmlns:a16="http://schemas.microsoft.com/office/drawing/2014/main" id="{7C7F2F4E-8B45-44CD-BF9C-3EB9B56D8036}"/>
              </a:ext>
            </a:extLst>
          </p:cNvPr>
          <p:cNvSpPr>
            <a:spLocks noGrp="1"/>
          </p:cNvSpPr>
          <p:nvPr>
            <p:ph type="sldNum" sz="quarter" idx="12"/>
          </p:nvPr>
        </p:nvSpPr>
        <p:spPr/>
        <p:txBody>
          <a:bodyPr/>
          <a:lstStyle/>
          <a:p>
            <a:fld id="{42EF6DC8-DA9C-4533-8A40-BB00A2545AF8}" type="slidenum">
              <a:rPr lang="en-CA" smtClean="0"/>
              <a:pPr/>
              <a:t>21</a:t>
            </a:fld>
            <a:endParaRPr lang="en-CA" dirty="0"/>
          </a:p>
        </p:txBody>
      </p:sp>
      <p:sp>
        <p:nvSpPr>
          <p:cNvPr id="6" name="Freeform: Shape 5">
            <a:extLst>
              <a:ext uri="{FF2B5EF4-FFF2-40B4-BE49-F238E27FC236}">
                <a16:creationId xmlns:a16="http://schemas.microsoft.com/office/drawing/2014/main" id="{53F46953-2A2E-4BE8-8B45-4F2014FAB8CD}"/>
              </a:ext>
            </a:extLst>
          </p:cNvPr>
          <p:cNvSpPr/>
          <p:nvPr/>
        </p:nvSpPr>
        <p:spPr>
          <a:xfrm>
            <a:off x="3697070" y="4605555"/>
            <a:ext cx="3522267" cy="1220869"/>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6612D022-43A5-4762-A7BB-5AF551B55FCD}"/>
              </a:ext>
            </a:extLst>
          </p:cNvPr>
          <p:cNvSpPr/>
          <p:nvPr/>
        </p:nvSpPr>
        <p:spPr>
          <a:xfrm>
            <a:off x="3956014" y="576706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E6E856C-C61D-4F0E-B91D-D08BA3ED4A37}"/>
              </a:ext>
            </a:extLst>
          </p:cNvPr>
          <p:cNvCxnSpPr>
            <a:cxnSpLocks/>
          </p:cNvCxnSpPr>
          <p:nvPr/>
        </p:nvCxnSpPr>
        <p:spPr>
          <a:xfrm flipH="1">
            <a:off x="3683477" y="6268153"/>
            <a:ext cx="35358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BD4443E-9A19-4F69-8C8B-D06F10A9A71D}"/>
              </a:ext>
            </a:extLst>
          </p:cNvPr>
          <p:cNvCxnSpPr>
            <a:cxnSpLocks/>
          </p:cNvCxnSpPr>
          <p:nvPr/>
        </p:nvCxnSpPr>
        <p:spPr>
          <a:xfrm>
            <a:off x="6816483"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1C3B03B-2C92-443A-9618-6C878FE96803}"/>
              </a:ext>
            </a:extLst>
          </p:cNvPr>
          <p:cNvSpPr txBox="1"/>
          <p:nvPr/>
        </p:nvSpPr>
        <p:spPr>
          <a:xfrm>
            <a:off x="6578343" y="6346145"/>
            <a:ext cx="50526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4A576FF9-B1E8-49B5-8425-E78176DFC020}"/>
              </a:ext>
            </a:extLst>
          </p:cNvPr>
          <p:cNvCxnSpPr>
            <a:cxnSpLocks/>
          </p:cNvCxnSpPr>
          <p:nvPr/>
        </p:nvCxnSpPr>
        <p:spPr>
          <a:xfrm>
            <a:off x="682083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B1E77A7-E8D4-43B5-B942-4556490662D1}"/>
              </a:ext>
            </a:extLst>
          </p:cNvPr>
          <p:cNvCxnSpPr>
            <a:cxnSpLocks/>
          </p:cNvCxnSpPr>
          <p:nvPr/>
        </p:nvCxnSpPr>
        <p:spPr>
          <a:xfrm>
            <a:off x="588266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BED1F52-E8DE-4A7D-B14D-7051E75810E2}"/>
              </a:ext>
            </a:extLst>
          </p:cNvPr>
          <p:cNvSpPr txBox="1"/>
          <p:nvPr/>
        </p:nvSpPr>
        <p:spPr>
          <a:xfrm>
            <a:off x="5523007" y="6346145"/>
            <a:ext cx="63350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CF306C6A-0358-4868-ACD3-FDB40E7815BE}"/>
              </a:ext>
            </a:extLst>
          </p:cNvPr>
          <p:cNvCxnSpPr>
            <a:cxnSpLocks/>
          </p:cNvCxnSpPr>
          <p:nvPr/>
        </p:nvCxnSpPr>
        <p:spPr>
          <a:xfrm>
            <a:off x="494449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0A0E404-E849-45E7-A9B9-C412EB19CC18}"/>
              </a:ext>
            </a:extLst>
          </p:cNvPr>
          <p:cNvSpPr txBox="1"/>
          <p:nvPr/>
        </p:nvSpPr>
        <p:spPr>
          <a:xfrm>
            <a:off x="4572137" y="6346145"/>
            <a:ext cx="63350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C7DA88B4-DA1A-4595-8AD0-B001C2DC6E6B}"/>
              </a:ext>
            </a:extLst>
          </p:cNvPr>
          <p:cNvCxnSpPr>
            <a:cxnSpLocks/>
          </p:cNvCxnSpPr>
          <p:nvPr/>
        </p:nvCxnSpPr>
        <p:spPr>
          <a:xfrm>
            <a:off x="400632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091E299-B5CA-4A89-B20A-A42E3A8D94A4}"/>
              </a:ext>
            </a:extLst>
          </p:cNvPr>
          <p:cNvSpPr txBox="1"/>
          <p:nvPr/>
        </p:nvSpPr>
        <p:spPr>
          <a:xfrm>
            <a:off x="3621267" y="6346145"/>
            <a:ext cx="63350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42B4A300-5A17-4D40-9A38-63793D8DA90C}"/>
              </a:ext>
            </a:extLst>
          </p:cNvPr>
          <p:cNvSpPr/>
          <p:nvPr/>
        </p:nvSpPr>
        <p:spPr>
          <a:xfrm>
            <a:off x="4898770" y="563443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8CC7F60-99FD-4C6F-A140-C46DB49793D3}"/>
              </a:ext>
            </a:extLst>
          </p:cNvPr>
          <p:cNvSpPr/>
          <p:nvPr/>
        </p:nvSpPr>
        <p:spPr>
          <a:xfrm>
            <a:off x="5841526" y="535079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DD2F42C-2CC7-488A-B55F-C4E86B8E1357}"/>
              </a:ext>
            </a:extLst>
          </p:cNvPr>
          <p:cNvSpPr/>
          <p:nvPr/>
        </p:nvSpPr>
        <p:spPr>
          <a:xfrm>
            <a:off x="6784282" y="483227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0B59AA2-21EC-4385-B9F3-92A8FF1F913E}"/>
              </a:ext>
            </a:extLst>
          </p:cNvPr>
          <p:cNvSpPr txBox="1"/>
          <p:nvPr/>
        </p:nvSpPr>
        <p:spPr>
          <a:xfrm>
            <a:off x="3496835" y="5288965"/>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–3</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F822B692-AC97-473E-BD89-08DA4FEC0B1F}"/>
              </a:ext>
            </a:extLst>
          </p:cNvPr>
          <p:cNvSpPr txBox="1"/>
          <p:nvPr/>
        </p:nvSpPr>
        <p:spPr>
          <a:xfrm>
            <a:off x="4432912" y="5156316"/>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237CF6E4-A8A2-4572-ADAA-EAF0DFC36444}"/>
              </a:ext>
            </a:extLst>
          </p:cNvPr>
          <p:cNvSpPr txBox="1"/>
          <p:nvPr/>
        </p:nvSpPr>
        <p:spPr>
          <a:xfrm>
            <a:off x="5387011" y="4911693"/>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27D2A4CC-60D5-4840-9AF6-3C4C92AF858D}"/>
              </a:ext>
            </a:extLst>
          </p:cNvPr>
          <p:cNvSpPr txBox="1"/>
          <p:nvPr/>
        </p:nvSpPr>
        <p:spPr>
          <a:xfrm>
            <a:off x="6243554" y="4438743"/>
            <a:ext cx="61427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graphicFrame>
        <p:nvGraphicFramePr>
          <p:cNvPr id="27" name="Object 26">
            <a:extLst>
              <a:ext uri="{FF2B5EF4-FFF2-40B4-BE49-F238E27FC236}">
                <a16:creationId xmlns:a16="http://schemas.microsoft.com/office/drawing/2014/main" id="{80187C96-0EB7-4CD7-A2D7-574F1773F351}"/>
              </a:ext>
            </a:extLst>
          </p:cNvPr>
          <p:cNvGraphicFramePr>
            <a:graphicFrameLocks noChangeAspect="1"/>
          </p:cNvGraphicFramePr>
          <p:nvPr>
            <p:extLst>
              <p:ext uri="{D42A27DB-BD31-4B8C-83A1-F6EECF244321}">
                <p14:modId xmlns:p14="http://schemas.microsoft.com/office/powerpoint/2010/main" val="1202701279"/>
              </p:ext>
            </p:extLst>
          </p:nvPr>
        </p:nvGraphicFramePr>
        <p:xfrm>
          <a:off x="103981" y="2197319"/>
          <a:ext cx="8936038" cy="1392237"/>
        </p:xfrm>
        <a:graphic>
          <a:graphicData uri="http://schemas.openxmlformats.org/presentationml/2006/ole">
            <mc:AlternateContent xmlns:mc="http://schemas.openxmlformats.org/markup-compatibility/2006">
              <mc:Choice xmlns:v="urn:schemas-microsoft-com:vml" Requires="v">
                <p:oleObj spid="_x0000_s8197" name="Equation" r:id="rId5" imgW="5549760" imgH="863280" progId="Equation.DSMT4">
                  <p:embed/>
                </p:oleObj>
              </mc:Choice>
              <mc:Fallback>
                <p:oleObj name="Equation" r:id="rId5" imgW="5549760" imgH="863280" progId="Equation.DSMT4">
                  <p:embed/>
                  <p:pic>
                    <p:nvPicPr>
                      <p:cNvPr id="27" name="Object 26">
                        <a:extLst>
                          <a:ext uri="{FF2B5EF4-FFF2-40B4-BE49-F238E27FC236}">
                            <a16:creationId xmlns:a16="http://schemas.microsoft.com/office/drawing/2014/main" id="{80187C96-0EB7-4CD7-A2D7-574F1773F351}"/>
                          </a:ext>
                        </a:extLst>
                      </p:cNvPr>
                      <p:cNvPicPr/>
                      <p:nvPr/>
                    </p:nvPicPr>
                    <p:blipFill>
                      <a:blip r:embed="rId6"/>
                      <a:stretch>
                        <a:fillRect/>
                      </a:stretch>
                    </p:blipFill>
                    <p:spPr>
                      <a:xfrm>
                        <a:off x="103981" y="2197319"/>
                        <a:ext cx="8936038" cy="1392237"/>
                      </a:xfrm>
                      <a:prstGeom prst="rect">
                        <a:avLst/>
                      </a:prstGeom>
                    </p:spPr>
                  </p:pic>
                </p:oleObj>
              </mc:Fallback>
            </mc:AlternateContent>
          </a:graphicData>
        </a:graphic>
      </p:graphicFrame>
      <p:pic>
        <p:nvPicPr>
          <p:cNvPr id="29" name="Audio 28">
            <a:hlinkClick r:id="" action="ppaction://media"/>
            <a:extLst>
              <a:ext uri="{FF2B5EF4-FFF2-40B4-BE49-F238E27FC236}">
                <a16:creationId xmlns:a16="http://schemas.microsoft.com/office/drawing/2014/main" id="{195291E2-334A-4942-BAD0-4F2110A1AE8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1176523"/>
      </p:ext>
    </p:extLst>
  </p:cSld>
  <p:clrMapOvr>
    <a:masterClrMapping/>
  </p:clrMapOvr>
  <mc:AlternateContent xmlns:mc="http://schemas.openxmlformats.org/markup-compatibility/2006" xmlns:p14="http://schemas.microsoft.com/office/powerpoint/2010/main">
    <mc:Choice Requires="p14">
      <p:transition spd="slow" p14:dur="2000" advTm="66925"/>
    </mc:Choice>
    <mc:Fallback xmlns="">
      <p:transition spd="slow" advTm="66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CBA87-29E5-4BB3-8B53-9D6ED2CC20A2}"/>
              </a:ext>
            </a:extLst>
          </p:cNvPr>
          <p:cNvSpPr>
            <a:spLocks noGrp="1"/>
          </p:cNvSpPr>
          <p:nvPr>
            <p:ph type="title"/>
          </p:nvPr>
        </p:nvSpPr>
        <p:spPr/>
        <p:txBody>
          <a:bodyPr/>
          <a:lstStyle/>
          <a:p>
            <a:r>
              <a:rPr lang="en-US" dirty="0"/>
              <a:t>Implementations</a:t>
            </a:r>
          </a:p>
        </p:txBody>
      </p:sp>
      <p:sp>
        <p:nvSpPr>
          <p:cNvPr id="3" name="Content Placeholder 2">
            <a:extLst>
              <a:ext uri="{FF2B5EF4-FFF2-40B4-BE49-F238E27FC236}">
                <a16:creationId xmlns:a16="http://schemas.microsoft.com/office/drawing/2014/main" id="{785E8106-738E-4BC3-AB44-3D145E7EF60D}"/>
              </a:ext>
            </a:extLst>
          </p:cNvPr>
          <p:cNvSpPr>
            <a:spLocks noGrp="1"/>
          </p:cNvSpPr>
          <p:nvPr>
            <p:ph idx="1"/>
          </p:nvPr>
        </p:nvSpPr>
        <p:spPr>
          <a:xfrm>
            <a:off x="230161" y="875072"/>
            <a:ext cx="8229600" cy="4525963"/>
          </a:xfrm>
        </p:spPr>
        <p:txBody>
          <a:bodyPr>
            <a:noAutofit/>
          </a:bodyPr>
          <a:lstStyle/>
          <a:p>
            <a:pPr marL="0" indent="0">
              <a:buNone/>
            </a:pPr>
            <a:r>
              <a:rPr lang="en-US" sz="1400" dirty="0">
                <a:latin typeface="Consolas" panose="020B0609020204030204" pitchFamily="49" charset="0"/>
              </a:rPr>
              <a:t>template &lt;</a:t>
            </a:r>
            <a:r>
              <a:rPr lang="en-US" sz="1400" dirty="0" err="1">
                <a:latin typeface="Consolas" panose="020B0609020204030204" pitchFamily="49" charset="0"/>
              </a:rPr>
              <a:t>typename</a:t>
            </a:r>
            <a:r>
              <a:rPr lang="en-US" sz="1400" dirty="0">
                <a:latin typeface="Consolas" panose="020B0609020204030204" pitchFamily="49" charset="0"/>
              </a:rPr>
              <a:t> T&gt;</a:t>
            </a:r>
          </a:p>
          <a:p>
            <a:pPr marL="0" indent="0">
              <a:buNone/>
            </a:pPr>
            <a:r>
              <a:rPr lang="en-US" sz="1400" dirty="0">
                <a:latin typeface="Consolas" panose="020B0609020204030204" pitchFamily="49" charset="0"/>
              </a:rPr>
              <a:t>class Backward4 {</a:t>
            </a:r>
          </a:p>
          <a:p>
            <a:pPr marL="0" indent="0">
              <a:buNone/>
            </a:pPr>
            <a:r>
              <a:rPr lang="en-US" sz="1400" dirty="0">
                <a:latin typeface="Consolas" panose="020B0609020204030204" pitchFamily="49" charset="0"/>
              </a:rPr>
              <a:t>    public:</a:t>
            </a:r>
          </a:p>
          <a:p>
            <a:pPr marL="0" indent="0">
              <a:buNone/>
            </a:pPr>
            <a:r>
              <a:rPr lang="en-US" sz="1400" dirty="0">
                <a:latin typeface="Consolas" panose="020B0609020204030204" pitchFamily="49" charset="0"/>
              </a:rPr>
              <a:t>        Backward4( T y[4] );</a:t>
            </a:r>
          </a:p>
          <a:p>
            <a:pPr marL="0" indent="0">
              <a:buNone/>
            </a:pPr>
            <a:r>
              <a:rPr lang="en-US" sz="1400" dirty="0">
                <a:latin typeface="Consolas" panose="020B0609020204030204" pitchFamily="49" charset="0"/>
              </a:rPr>
              <a:t>        T evaluate( T delta ) const;</a:t>
            </a:r>
          </a:p>
          <a:p>
            <a:pPr marL="0" indent="0">
              <a:buNone/>
            </a:pPr>
            <a:endParaRPr lang="en-US" sz="1400" dirty="0">
              <a:latin typeface="Consolas" panose="020B0609020204030204" pitchFamily="49" charset="0"/>
            </a:endParaRPr>
          </a:p>
          <a:p>
            <a:pPr marL="0" indent="0">
              <a:buNone/>
            </a:pPr>
            <a:r>
              <a:rPr lang="en-US" sz="1400" dirty="0">
                <a:latin typeface="Consolas" panose="020B0609020204030204" pitchFamily="49" charset="0"/>
              </a:rPr>
              <a:t>    private:</a:t>
            </a:r>
          </a:p>
          <a:p>
            <a:pPr marL="0" indent="0">
              <a:buNone/>
            </a:pPr>
            <a:r>
              <a:rPr lang="en-US" sz="1400" dirty="0">
                <a:latin typeface="Consolas" panose="020B0609020204030204" pitchFamily="49" charset="0"/>
              </a:rPr>
              <a:t>        T </a:t>
            </a:r>
            <a:r>
              <a:rPr lang="en-US" sz="1400" dirty="0" err="1" smtClean="0">
                <a:latin typeface="Consolas" panose="020B0609020204030204" pitchFamily="49" charset="0"/>
              </a:rPr>
              <a:t>coeffs</a:t>
            </a:r>
            <a:r>
              <a:rPr lang="en-US" sz="1400" dirty="0" smtClean="0">
                <a:latin typeface="Consolas" panose="020B0609020204030204" pitchFamily="49" charset="0"/>
              </a:rPr>
              <a:t>_[</a:t>
            </a:r>
            <a:r>
              <a:rPr lang="en-US" sz="1400" dirty="0">
                <a:latin typeface="Consolas" panose="020B0609020204030204" pitchFamily="49" charset="0"/>
              </a:rPr>
              <a:t>4];</a:t>
            </a:r>
          </a:p>
          <a:p>
            <a:pPr marL="0" indent="0">
              <a:buNone/>
            </a:pPr>
            <a:r>
              <a:rPr lang="en-US" sz="1400" dirty="0">
                <a:latin typeface="Consolas" panose="020B0609020204030204" pitchFamily="49" charset="0"/>
              </a:rPr>
              <a:t>};</a:t>
            </a:r>
          </a:p>
          <a:p>
            <a:pPr marL="0" indent="0">
              <a:buNone/>
            </a:pPr>
            <a:endParaRPr lang="en-US" sz="1400" dirty="0">
              <a:latin typeface="Consolas" panose="020B0609020204030204" pitchFamily="49" charset="0"/>
            </a:endParaRPr>
          </a:p>
          <a:p>
            <a:pPr marL="0" indent="0">
              <a:buNone/>
            </a:pPr>
            <a:endParaRPr lang="en-US" sz="1400" dirty="0">
              <a:latin typeface="Consolas" panose="020B0609020204030204" pitchFamily="49" charset="0"/>
            </a:endParaRPr>
          </a:p>
          <a:p>
            <a:pPr marL="0" indent="0">
              <a:buNone/>
            </a:pPr>
            <a:endParaRPr lang="en-US" sz="1400" dirty="0">
              <a:latin typeface="Consolas" panose="020B0609020204030204" pitchFamily="49" charset="0"/>
            </a:endParaRPr>
          </a:p>
        </p:txBody>
      </p:sp>
      <p:sp>
        <p:nvSpPr>
          <p:cNvPr id="4" name="Footer Placeholder 3">
            <a:extLst>
              <a:ext uri="{FF2B5EF4-FFF2-40B4-BE49-F238E27FC236}">
                <a16:creationId xmlns:a16="http://schemas.microsoft.com/office/drawing/2014/main" id="{43DAC3B8-38D7-4F5D-997F-8BD27ED57F33}"/>
              </a:ext>
            </a:extLst>
          </p:cNvPr>
          <p:cNvSpPr>
            <a:spLocks noGrp="1"/>
          </p:cNvSpPr>
          <p:nvPr>
            <p:ph type="ftr" sz="quarter" idx="11"/>
          </p:nvPr>
        </p:nvSpPr>
        <p:spPr/>
        <p:txBody>
          <a:bodyPr/>
          <a:lstStyle/>
          <a:p>
            <a:r>
              <a:rPr lang="en-US"/>
              <a:t>Using interpolating polynomials</a:t>
            </a:r>
            <a:endParaRPr lang="en-CA" dirty="0"/>
          </a:p>
        </p:txBody>
      </p:sp>
      <p:sp>
        <p:nvSpPr>
          <p:cNvPr id="5" name="Slide Number Placeholder 4">
            <a:extLst>
              <a:ext uri="{FF2B5EF4-FFF2-40B4-BE49-F238E27FC236}">
                <a16:creationId xmlns:a16="http://schemas.microsoft.com/office/drawing/2014/main" id="{3B7A2D71-FA0E-497F-A809-CFA3FA71C98C}"/>
              </a:ext>
            </a:extLst>
          </p:cNvPr>
          <p:cNvSpPr>
            <a:spLocks noGrp="1"/>
          </p:cNvSpPr>
          <p:nvPr>
            <p:ph type="sldNum" sz="quarter" idx="12"/>
          </p:nvPr>
        </p:nvSpPr>
        <p:spPr/>
        <p:txBody>
          <a:bodyPr/>
          <a:lstStyle/>
          <a:p>
            <a:fld id="{42EF6DC8-DA9C-4533-8A40-BB00A2545AF8}" type="slidenum">
              <a:rPr lang="en-CA" smtClean="0"/>
              <a:pPr/>
              <a:t>22</a:t>
            </a:fld>
            <a:endParaRPr lang="en-CA"/>
          </a:p>
        </p:txBody>
      </p:sp>
      <p:sp>
        <p:nvSpPr>
          <p:cNvPr id="9" name="TextBox 8">
            <a:extLst>
              <a:ext uri="{FF2B5EF4-FFF2-40B4-BE49-F238E27FC236}">
                <a16:creationId xmlns:a16="http://schemas.microsoft.com/office/drawing/2014/main" id="{BA69C103-FCCB-455B-915A-6F84AC46C6FC}"/>
              </a:ext>
            </a:extLst>
          </p:cNvPr>
          <p:cNvSpPr txBox="1"/>
          <p:nvPr/>
        </p:nvSpPr>
        <p:spPr>
          <a:xfrm>
            <a:off x="1727433" y="4527056"/>
            <a:ext cx="5940105" cy="2117503"/>
          </a:xfrm>
          <a:prstGeom prst="rect">
            <a:avLst/>
          </a:prstGeom>
          <a:noFill/>
        </p:spPr>
        <p:txBody>
          <a:bodyPr wrap="square">
            <a:spAutoFit/>
          </a:bodyPr>
          <a:lstStyle/>
          <a:p>
            <a:pPr indent="-114300">
              <a:spcBef>
                <a:spcPct val="20000"/>
              </a:spcBef>
              <a:defRPr/>
            </a:pP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template &lt;</a:t>
            </a:r>
            <a:r>
              <a:rPr kumimoji="0" lang="en-US" sz="1400" b="0" i="0" u="none" strike="noStrike" kern="1200" cap="none" spc="0" normalizeH="0" baseline="0" noProof="0" dirty="0" err="1">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typename</a:t>
            </a: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T&gt;</a:t>
            </a:r>
          </a:p>
          <a:p>
            <a:pPr indent="-114300">
              <a:spcBef>
                <a:spcPct val="20000"/>
              </a:spcBef>
              <a:defRPr/>
            </a:pP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T Backward4&lt;T&gt;::evaluate( T delta ) const {</a:t>
            </a:r>
          </a:p>
          <a:p>
            <a:pPr indent="-114300">
              <a:spcBef>
                <a:spcPct val="20000"/>
              </a:spcBef>
              <a:defRPr/>
            </a:pP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assert( (delta &gt;= -0.5) &amp;&amp; (delta &lt;= 0.5) );</a:t>
            </a:r>
          </a:p>
          <a:p>
            <a:pPr indent="-114300">
              <a:spcBef>
                <a:spcPct val="20000"/>
              </a:spcBef>
              <a:defRPr/>
            </a:pPr>
            <a:endPar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endParaRPr>
          </a:p>
          <a:p>
            <a:pPr indent="-114300">
              <a:spcBef>
                <a:spcPct val="20000"/>
              </a:spcBef>
              <a:defRPr/>
            </a:pP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return (</a:t>
            </a:r>
          </a:p>
          <a:p>
            <a:pPr indent="-114300">
              <a:spcBef>
                <a:spcPct val="20000"/>
              </a:spcBef>
              <a:defRPr/>
            </a:pP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a:t>
            </a:r>
            <a:r>
              <a:rPr kumimoji="0" lang="en-US" sz="1400" b="0" i="0" u="none" strike="noStrike" kern="1200" cap="none" spc="0" normalizeH="0" baseline="0" noProof="0" dirty="0" err="1" smtClean="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coeffs</a:t>
            </a:r>
            <a:r>
              <a:rPr kumimoji="0" lang="en-US" sz="1400" b="0" i="0" u="none" strike="noStrike" kern="1200" cap="none" spc="0" normalizeH="0" baseline="0" noProof="0" dirty="0" smtClean="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_[</a:t>
            </a: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3]*delta + </a:t>
            </a:r>
            <a:r>
              <a:rPr kumimoji="0" lang="en-US" sz="1400" b="0" i="0" u="none" strike="noStrike" kern="1200" cap="none" spc="0" normalizeH="0" baseline="0" noProof="0" dirty="0" err="1" smtClean="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coeffs</a:t>
            </a:r>
            <a:r>
              <a:rPr kumimoji="0" lang="en-US" sz="1400" b="0" i="0" u="none" strike="noStrike" kern="1200" cap="none" spc="0" normalizeH="0" baseline="0" noProof="0" dirty="0" smtClean="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_[</a:t>
            </a: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2])*delta + </a:t>
            </a:r>
            <a:r>
              <a:rPr kumimoji="0" lang="en-US" sz="1400" b="0" i="0" u="none" strike="noStrike" kern="1200" cap="none" spc="0" normalizeH="0" baseline="0" noProof="0" dirty="0" err="1" smtClean="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coeffs</a:t>
            </a:r>
            <a:r>
              <a:rPr kumimoji="0" lang="en-US" sz="1400" b="0" i="0" u="none" strike="noStrike" kern="1200" cap="none" spc="0" normalizeH="0" baseline="0" noProof="0" dirty="0" smtClean="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_[</a:t>
            </a: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1]</a:t>
            </a:r>
          </a:p>
          <a:p>
            <a:pPr indent="-114300">
              <a:spcBef>
                <a:spcPct val="20000"/>
              </a:spcBef>
              <a:defRPr/>
            </a:pP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)*delta + </a:t>
            </a:r>
            <a:r>
              <a:rPr kumimoji="0" lang="en-US" sz="1400" b="0" i="0" u="none" strike="noStrike" kern="1200" cap="none" spc="0" normalizeH="0" baseline="0" noProof="0" dirty="0" err="1" smtClean="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coeffs</a:t>
            </a:r>
            <a:r>
              <a:rPr kumimoji="0" lang="en-US" sz="1400" b="0" i="0" u="none" strike="noStrike" kern="1200" cap="none" spc="0" normalizeH="0" baseline="0" noProof="0" dirty="0" smtClean="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_[</a:t>
            </a: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0];</a:t>
            </a:r>
          </a:p>
          <a:p>
            <a:pPr indent="-114300">
              <a:spcBef>
                <a:spcPct val="20000"/>
              </a:spcBef>
              <a:defRPr/>
            </a:pP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BF79CDA7-CE5D-465C-94D3-19E031A4B604}"/>
              </a:ext>
            </a:extLst>
          </p:cNvPr>
          <p:cNvSpPr txBox="1"/>
          <p:nvPr/>
        </p:nvSpPr>
        <p:spPr>
          <a:xfrm>
            <a:off x="3614358" y="2271948"/>
            <a:ext cx="5364760" cy="2117503"/>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template &lt;</a:t>
            </a:r>
            <a:r>
              <a:rPr kumimoji="0" lang="en-US" sz="1400" b="0" i="0" u="none" strike="noStrike" kern="1200" cap="none" spc="0" normalizeH="0" baseline="0" noProof="0" dirty="0" err="1">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typename</a:t>
            </a: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T&gt;</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Backward4&lt;T&gt;::Backward4( T y[4]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err="1" smtClean="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coeffs</a:t>
            </a:r>
            <a:r>
              <a:rPr kumimoji="0" lang="en-US" sz="1400" b="0" i="0" u="none" strike="noStrike" kern="1200" cap="none" spc="0" normalizeH="0" baseline="0" noProof="0" dirty="0" smtClean="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_{ </a:t>
            </a: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(y[0] - 5*y[1] + 15*y[2] +  5*y[3])/16.0,</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a:t>
            </a:r>
            <a:r>
              <a:rPr kumimoji="0" lang="en-US" sz="1400" b="0" i="0" u="none" strike="noStrike" kern="1200" cap="none" spc="0" normalizeH="0" baseline="0" noProof="0" dirty="0" smtClean="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a:t>
            </a: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(y[0] - 3*y[1] - 21*y[2] + 23*y[3])/24.0,</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a:t>
            </a:r>
            <a:r>
              <a:rPr kumimoji="0" lang="en-US" sz="1400" b="0" i="0" u="none" strike="noStrike" kern="1200" cap="none" spc="0" normalizeH="0" baseline="0" noProof="0" dirty="0" smtClean="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a:t>
            </a: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(-y[0] + 5*y[1] -  7*y[2] +  3*y[3])/4.0,</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a:t>
            </a:r>
            <a:r>
              <a:rPr kumimoji="0" lang="en-US" sz="1400" b="0" i="0" u="none" strike="noStrike" kern="1200" cap="none" spc="0" normalizeH="0" baseline="0" noProof="0" dirty="0" smtClean="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a:t>
            </a: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(-y[0] + 3*y[1] -  3*y[2] +    y[3])/6.0 }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 Empty constructor</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a:t>
            </a:r>
          </a:p>
        </p:txBody>
      </p:sp>
      <p:pic>
        <p:nvPicPr>
          <p:cNvPr id="15" name="Audio 14">
            <a:hlinkClick r:id="" action="ppaction://media"/>
            <a:extLst>
              <a:ext uri="{FF2B5EF4-FFF2-40B4-BE49-F238E27FC236}">
                <a16:creationId xmlns:a16="http://schemas.microsoft.com/office/drawing/2014/main" id="{EB4A9418-373E-488C-B9A5-0BF84095BD6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10" name="Rectangle 9"/>
          <p:cNvSpPr/>
          <p:nvPr/>
        </p:nvSpPr>
        <p:spPr>
          <a:xfrm>
            <a:off x="4762969" y="1254570"/>
            <a:ext cx="4228631"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C++ code is meant </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for demonstration purposes only and not </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required </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for </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the examination</a:t>
            </a:r>
            <a:endParaRPr lang="en-CA" sz="1100" dirty="0"/>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6728" y="1316536"/>
            <a:ext cx="396241" cy="399289"/>
          </a:xfrm>
          <a:prstGeom prst="rect">
            <a:avLst/>
          </a:prstGeom>
        </p:spPr>
      </p:pic>
    </p:spTree>
    <p:custDataLst>
      <p:tags r:id="rId1"/>
    </p:custDataLst>
    <p:extLst>
      <p:ext uri="{BB962C8B-B14F-4D97-AF65-F5344CB8AC3E}">
        <p14:creationId xmlns:p14="http://schemas.microsoft.com/office/powerpoint/2010/main" val="1790415432"/>
      </p:ext>
    </p:extLst>
  </p:cSld>
  <p:clrMapOvr>
    <a:masterClrMapping/>
  </p:clrMapOvr>
  <mc:AlternateContent xmlns:mc="http://schemas.openxmlformats.org/markup-compatibility/2006" xmlns:p14="http://schemas.microsoft.com/office/powerpoint/2010/main">
    <mc:Choice Requires="p14">
      <p:transition spd="slow" p14:dur="2000" advTm="147509"/>
    </mc:Choice>
    <mc:Fallback xmlns="">
      <p:transition spd="slow" advTm="147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5"/>
                </p:tgtEl>
              </p:cMediaNode>
            </p:audio>
          </p:childTnLst>
        </p:cTn>
      </p:par>
    </p:tnLst>
    <p:bldLst>
      <p:bldP spid="9"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73826" y="1600200"/>
            <a:ext cx="3624349" cy="4525963"/>
          </a:xfrm>
        </p:spPr>
        <p:txBody>
          <a:bodyPr/>
          <a:lstStyle/>
          <a:p>
            <a:pPr lvl="1"/>
            <a:r>
              <a:rPr lang="en-US" dirty="0" smtClean="0"/>
              <a:t>Linear</a:t>
            </a:r>
            <a:br>
              <a:rPr lang="en-US" dirty="0" smtClean="0"/>
            </a:br>
            <a:r>
              <a:rPr lang="en-US" dirty="0" smtClean="0"/>
              <a:t/>
            </a:r>
            <a:br>
              <a:rPr lang="en-US" dirty="0" smtClean="0"/>
            </a:br>
            <a:endParaRPr lang="en-US" dirty="0" smtClean="0"/>
          </a:p>
          <a:p>
            <a:pPr lvl="1"/>
            <a:r>
              <a:rPr lang="en-US" dirty="0" smtClean="0"/>
              <a:t>Centered quadratic</a:t>
            </a:r>
            <a:br>
              <a:rPr lang="en-US" dirty="0" smtClean="0"/>
            </a:br>
            <a:r>
              <a:rPr lang="en-US" dirty="0" smtClean="0"/>
              <a:t/>
            </a:r>
            <a:br>
              <a:rPr lang="en-US" dirty="0" smtClean="0"/>
            </a:br>
            <a:endParaRPr lang="en-US" dirty="0"/>
          </a:p>
          <a:p>
            <a:pPr lvl="1"/>
            <a:r>
              <a:rPr lang="en-US" dirty="0" smtClean="0"/>
              <a:t>Centered cubic</a:t>
            </a:r>
            <a:br>
              <a:rPr lang="en-US" dirty="0" smtClean="0"/>
            </a:br>
            <a:r>
              <a:rPr lang="en-US" dirty="0" smtClean="0"/>
              <a:t/>
            </a:r>
            <a:br>
              <a:rPr lang="en-US" dirty="0" smtClean="0"/>
            </a:br>
            <a:endParaRPr lang="en-US" dirty="0"/>
          </a:p>
          <a:p>
            <a:pPr lvl="1"/>
            <a:r>
              <a:rPr lang="en-US" dirty="0" smtClean="0"/>
              <a:t>Backward quadratic</a:t>
            </a:r>
            <a:br>
              <a:rPr lang="en-US" dirty="0" smtClean="0"/>
            </a:br>
            <a:r>
              <a:rPr lang="en-US" dirty="0" smtClean="0"/>
              <a:t/>
            </a:r>
            <a:br>
              <a:rPr lang="en-US" dirty="0" smtClean="0"/>
            </a:br>
            <a:endParaRPr lang="en-US" dirty="0" smtClean="0"/>
          </a:p>
          <a:p>
            <a:pPr lvl="1"/>
            <a:r>
              <a:rPr lang="en-US" dirty="0" smtClean="0"/>
              <a:t>Backward cubic</a:t>
            </a:r>
            <a:endParaRPr lang="en-CA" dirty="0"/>
          </a:p>
        </p:txBody>
      </p:sp>
      <p:sp>
        <p:nvSpPr>
          <p:cNvPr id="4" name="Footer Placeholder 3"/>
          <p:cNvSpPr>
            <a:spLocks noGrp="1"/>
          </p:cNvSpPr>
          <p:nvPr>
            <p:ph type="ftr" sz="quarter" idx="11"/>
          </p:nvPr>
        </p:nvSpPr>
        <p:spPr/>
        <p:txBody>
          <a:bodyPr/>
          <a:lstStyle/>
          <a:p>
            <a:r>
              <a:rPr lang="en-US" smtClean="0"/>
              <a:t>Using interpolating polynomials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23</a:t>
            </a:fld>
            <a:endParaRPr lang="en-CA"/>
          </a:p>
        </p:txBody>
      </p:sp>
      <p:graphicFrame>
        <p:nvGraphicFramePr>
          <p:cNvPr id="6" name="Object 5">
            <a:extLst>
              <a:ext uri="{FF2B5EF4-FFF2-40B4-BE49-F238E27FC236}">
                <a16:creationId xmlns:a16="http://schemas.microsoft.com/office/drawing/2014/main" id="{8BF47DF3-4DE5-4371-89C0-AAC90B6EF0A9}"/>
              </a:ext>
            </a:extLst>
          </p:cNvPr>
          <p:cNvGraphicFramePr>
            <a:graphicFrameLocks noChangeAspect="1"/>
          </p:cNvGraphicFramePr>
          <p:nvPr>
            <p:extLst>
              <p:ext uri="{D42A27DB-BD31-4B8C-83A1-F6EECF244321}">
                <p14:modId xmlns:p14="http://schemas.microsoft.com/office/powerpoint/2010/main" val="3719949951"/>
              </p:ext>
            </p:extLst>
          </p:nvPr>
        </p:nvGraphicFramePr>
        <p:xfrm>
          <a:off x="2767772" y="1497806"/>
          <a:ext cx="2190750" cy="695325"/>
        </p:xfrm>
        <a:graphic>
          <a:graphicData uri="http://schemas.openxmlformats.org/presentationml/2006/ole">
            <mc:AlternateContent xmlns:mc="http://schemas.openxmlformats.org/markup-compatibility/2006">
              <mc:Choice xmlns:v="urn:schemas-microsoft-com:vml" Requires="v">
                <p:oleObj spid="_x0000_s12311" name="Equation" r:id="rId3" imgW="1358640" imgH="431640" progId="Equation.DSMT4">
                  <p:embed/>
                </p:oleObj>
              </mc:Choice>
              <mc:Fallback>
                <p:oleObj name="Equation" r:id="rId3" imgW="1358640" imgH="431640" progId="Equation.DSMT4">
                  <p:embed/>
                  <p:pic>
                    <p:nvPicPr>
                      <p:cNvPr id="55" name="Object 54">
                        <a:extLst>
                          <a:ext uri="{FF2B5EF4-FFF2-40B4-BE49-F238E27FC236}">
                            <a16:creationId xmlns:a16="http://schemas.microsoft.com/office/drawing/2014/main" id="{8BF47DF3-4DE5-4371-89C0-AAC90B6EF0A9}"/>
                          </a:ext>
                        </a:extLst>
                      </p:cNvPr>
                      <p:cNvPicPr/>
                      <p:nvPr/>
                    </p:nvPicPr>
                    <p:blipFill>
                      <a:blip r:embed="rId4"/>
                      <a:stretch>
                        <a:fillRect/>
                      </a:stretch>
                    </p:blipFill>
                    <p:spPr>
                      <a:xfrm>
                        <a:off x="2767772" y="1497806"/>
                        <a:ext cx="2190750" cy="6953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8BF47DF3-4DE5-4371-89C0-AAC90B6EF0A9}"/>
              </a:ext>
            </a:extLst>
          </p:cNvPr>
          <p:cNvGraphicFramePr>
            <a:graphicFrameLocks noChangeAspect="1"/>
          </p:cNvGraphicFramePr>
          <p:nvPr>
            <p:extLst>
              <p:ext uri="{D42A27DB-BD31-4B8C-83A1-F6EECF244321}">
                <p14:modId xmlns:p14="http://schemas.microsoft.com/office/powerpoint/2010/main" val="1290147344"/>
              </p:ext>
            </p:extLst>
          </p:nvPr>
        </p:nvGraphicFramePr>
        <p:xfrm>
          <a:off x="2775700" y="2542020"/>
          <a:ext cx="1512888" cy="635000"/>
        </p:xfrm>
        <a:graphic>
          <a:graphicData uri="http://schemas.openxmlformats.org/presentationml/2006/ole">
            <mc:AlternateContent xmlns:mc="http://schemas.openxmlformats.org/markup-compatibility/2006">
              <mc:Choice xmlns:v="urn:schemas-microsoft-com:vml" Requires="v">
                <p:oleObj spid="_x0000_s12312" name="Equation" r:id="rId5" imgW="939600" imgH="393480" progId="Equation.DSMT4">
                  <p:embed/>
                </p:oleObj>
              </mc:Choice>
              <mc:Fallback>
                <p:oleObj name="Equation" r:id="rId5" imgW="939600" imgH="393480" progId="Equation.DSMT4">
                  <p:embed/>
                  <p:pic>
                    <p:nvPicPr>
                      <p:cNvPr id="6" name="Object 5">
                        <a:extLst>
                          <a:ext uri="{FF2B5EF4-FFF2-40B4-BE49-F238E27FC236}">
                            <a16:creationId xmlns:a16="http://schemas.microsoft.com/office/drawing/2014/main" id="{8BF47DF3-4DE5-4371-89C0-AAC90B6EF0A9}"/>
                          </a:ext>
                        </a:extLst>
                      </p:cNvPr>
                      <p:cNvPicPr/>
                      <p:nvPr/>
                    </p:nvPicPr>
                    <p:blipFill>
                      <a:blip r:embed="rId6"/>
                      <a:stretch>
                        <a:fillRect/>
                      </a:stretch>
                    </p:blipFill>
                    <p:spPr>
                      <a:xfrm>
                        <a:off x="2775700" y="2542020"/>
                        <a:ext cx="1512888" cy="6350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8BF47DF3-4DE5-4371-89C0-AAC90B6EF0A9}"/>
              </a:ext>
            </a:extLst>
          </p:cNvPr>
          <p:cNvGraphicFramePr>
            <a:graphicFrameLocks noChangeAspect="1"/>
          </p:cNvGraphicFramePr>
          <p:nvPr>
            <p:extLst>
              <p:ext uri="{D42A27DB-BD31-4B8C-83A1-F6EECF244321}">
                <p14:modId xmlns:p14="http://schemas.microsoft.com/office/powerpoint/2010/main" val="2714465909"/>
              </p:ext>
            </p:extLst>
          </p:nvPr>
        </p:nvGraphicFramePr>
        <p:xfrm>
          <a:off x="2775958" y="4586086"/>
          <a:ext cx="2189162" cy="695325"/>
        </p:xfrm>
        <a:graphic>
          <a:graphicData uri="http://schemas.openxmlformats.org/presentationml/2006/ole">
            <mc:AlternateContent xmlns:mc="http://schemas.openxmlformats.org/markup-compatibility/2006">
              <mc:Choice xmlns:v="urn:schemas-microsoft-com:vml" Requires="v">
                <p:oleObj spid="_x0000_s12313" name="Equation" r:id="rId7" imgW="1358640" imgH="431640" progId="Equation.DSMT4">
                  <p:embed/>
                </p:oleObj>
              </mc:Choice>
              <mc:Fallback>
                <p:oleObj name="Equation" r:id="rId7" imgW="1358640" imgH="431640" progId="Equation.DSMT4">
                  <p:embed/>
                  <p:pic>
                    <p:nvPicPr>
                      <p:cNvPr id="6" name="Object 5">
                        <a:extLst>
                          <a:ext uri="{FF2B5EF4-FFF2-40B4-BE49-F238E27FC236}">
                            <a16:creationId xmlns:a16="http://schemas.microsoft.com/office/drawing/2014/main" id="{8BF47DF3-4DE5-4371-89C0-AAC90B6EF0A9}"/>
                          </a:ext>
                        </a:extLst>
                      </p:cNvPr>
                      <p:cNvPicPr/>
                      <p:nvPr/>
                    </p:nvPicPr>
                    <p:blipFill>
                      <a:blip r:embed="rId8"/>
                      <a:stretch>
                        <a:fillRect/>
                      </a:stretch>
                    </p:blipFill>
                    <p:spPr>
                      <a:xfrm>
                        <a:off x="2775958" y="4586086"/>
                        <a:ext cx="2189162" cy="6953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8BF47DF3-4DE5-4371-89C0-AAC90B6EF0A9}"/>
              </a:ext>
            </a:extLst>
          </p:cNvPr>
          <p:cNvGraphicFramePr>
            <a:graphicFrameLocks noChangeAspect="1"/>
          </p:cNvGraphicFramePr>
          <p:nvPr>
            <p:extLst>
              <p:ext uri="{D42A27DB-BD31-4B8C-83A1-F6EECF244321}">
                <p14:modId xmlns:p14="http://schemas.microsoft.com/office/powerpoint/2010/main" val="1722472072"/>
              </p:ext>
            </p:extLst>
          </p:nvPr>
        </p:nvGraphicFramePr>
        <p:xfrm>
          <a:off x="2767773" y="5590342"/>
          <a:ext cx="2127250" cy="696912"/>
        </p:xfrm>
        <a:graphic>
          <a:graphicData uri="http://schemas.openxmlformats.org/presentationml/2006/ole">
            <mc:AlternateContent xmlns:mc="http://schemas.openxmlformats.org/markup-compatibility/2006">
              <mc:Choice xmlns:v="urn:schemas-microsoft-com:vml" Requires="v">
                <p:oleObj spid="_x0000_s12314" name="Equation" r:id="rId9" imgW="1320480" imgH="431640" progId="Equation.DSMT4">
                  <p:embed/>
                </p:oleObj>
              </mc:Choice>
              <mc:Fallback>
                <p:oleObj name="Equation" r:id="rId9" imgW="1320480" imgH="431640" progId="Equation.DSMT4">
                  <p:embed/>
                  <p:pic>
                    <p:nvPicPr>
                      <p:cNvPr id="9" name="Object 8">
                        <a:extLst>
                          <a:ext uri="{FF2B5EF4-FFF2-40B4-BE49-F238E27FC236}">
                            <a16:creationId xmlns:a16="http://schemas.microsoft.com/office/drawing/2014/main" id="{8BF47DF3-4DE5-4371-89C0-AAC90B6EF0A9}"/>
                          </a:ext>
                        </a:extLst>
                      </p:cNvPr>
                      <p:cNvPicPr/>
                      <p:nvPr/>
                    </p:nvPicPr>
                    <p:blipFill>
                      <a:blip r:embed="rId10"/>
                      <a:stretch>
                        <a:fillRect/>
                      </a:stretch>
                    </p:blipFill>
                    <p:spPr>
                      <a:xfrm>
                        <a:off x="2767773" y="5590342"/>
                        <a:ext cx="2127250" cy="69691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8BF47DF3-4DE5-4371-89C0-AAC90B6EF0A9}"/>
              </a:ext>
            </a:extLst>
          </p:cNvPr>
          <p:cNvGraphicFramePr>
            <a:graphicFrameLocks noChangeAspect="1"/>
          </p:cNvGraphicFramePr>
          <p:nvPr>
            <p:extLst>
              <p:ext uri="{D42A27DB-BD31-4B8C-83A1-F6EECF244321}">
                <p14:modId xmlns:p14="http://schemas.microsoft.com/office/powerpoint/2010/main" val="3684463569"/>
              </p:ext>
            </p:extLst>
          </p:nvPr>
        </p:nvGraphicFramePr>
        <p:xfrm>
          <a:off x="2774533" y="3550257"/>
          <a:ext cx="2190750" cy="695325"/>
        </p:xfrm>
        <a:graphic>
          <a:graphicData uri="http://schemas.openxmlformats.org/presentationml/2006/ole">
            <mc:AlternateContent xmlns:mc="http://schemas.openxmlformats.org/markup-compatibility/2006">
              <mc:Choice xmlns:v="urn:schemas-microsoft-com:vml" Requires="v">
                <p:oleObj spid="_x0000_s12315" name="Equation" r:id="rId11" imgW="1358640" imgH="431640" progId="Equation.DSMT4">
                  <p:embed/>
                </p:oleObj>
              </mc:Choice>
              <mc:Fallback>
                <p:oleObj name="Equation" r:id="rId11" imgW="1358640" imgH="431640" progId="Equation.DSMT4">
                  <p:embed/>
                  <p:pic>
                    <p:nvPicPr>
                      <p:cNvPr id="6" name="Object 5">
                        <a:extLst>
                          <a:ext uri="{FF2B5EF4-FFF2-40B4-BE49-F238E27FC236}">
                            <a16:creationId xmlns:a16="http://schemas.microsoft.com/office/drawing/2014/main" id="{8BF47DF3-4DE5-4371-89C0-AAC90B6EF0A9}"/>
                          </a:ext>
                        </a:extLst>
                      </p:cNvPr>
                      <p:cNvPicPr/>
                      <p:nvPr/>
                    </p:nvPicPr>
                    <p:blipFill>
                      <a:blip r:embed="rId12"/>
                      <a:stretch>
                        <a:fillRect/>
                      </a:stretch>
                    </p:blipFill>
                    <p:spPr>
                      <a:xfrm>
                        <a:off x="2774533" y="3550257"/>
                        <a:ext cx="2190750" cy="695325"/>
                      </a:xfrm>
                      <a:prstGeom prst="rect">
                        <a:avLst/>
                      </a:prstGeom>
                    </p:spPr>
                  </p:pic>
                </p:oleObj>
              </mc:Fallback>
            </mc:AlternateContent>
          </a:graphicData>
        </a:graphic>
      </p:graphicFrame>
      <p:sp>
        <p:nvSpPr>
          <p:cNvPr id="21" name="Rectangle 20">
            <a:extLst>
              <a:ext uri="{FF2B5EF4-FFF2-40B4-BE49-F238E27FC236}">
                <a16:creationId xmlns:a16="http://schemas.microsoft.com/office/drawing/2014/main" id="{DDC76D7C-1662-4D19-92B2-31036EB7EC19}"/>
              </a:ext>
            </a:extLst>
          </p:cNvPr>
          <p:cNvSpPr/>
          <p:nvPr/>
        </p:nvSpPr>
        <p:spPr>
          <a:xfrm>
            <a:off x="6748352" y="1698883"/>
            <a:ext cx="933822" cy="26035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B2FBDE57-EF26-47FB-A0CA-D0BDA5C52198}"/>
              </a:ext>
            </a:extLst>
          </p:cNvPr>
          <p:cNvCxnSpPr>
            <a:cxnSpLocks/>
          </p:cNvCxnSpPr>
          <p:nvPr/>
        </p:nvCxnSpPr>
        <p:spPr>
          <a:xfrm flipH="1" flipV="1">
            <a:off x="6084919" y="1828800"/>
            <a:ext cx="2115323" cy="86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375E2A1-4E75-4AC1-825E-4C6474DE7A96}"/>
              </a:ext>
            </a:extLst>
          </p:cNvPr>
          <p:cNvCxnSpPr>
            <a:cxnSpLocks/>
          </p:cNvCxnSpPr>
          <p:nvPr/>
        </p:nvCxnSpPr>
        <p:spPr>
          <a:xfrm>
            <a:off x="7686522" y="1726226"/>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8EF0500-0DC4-44AA-9A4B-91EE235B60AB}"/>
              </a:ext>
            </a:extLst>
          </p:cNvPr>
          <p:cNvSpPr txBox="1"/>
          <p:nvPr/>
        </p:nvSpPr>
        <p:spPr>
          <a:xfrm>
            <a:off x="7530069" y="1915472"/>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27" name="Straight Connector 26">
            <a:extLst>
              <a:ext uri="{FF2B5EF4-FFF2-40B4-BE49-F238E27FC236}">
                <a16:creationId xmlns:a16="http://schemas.microsoft.com/office/drawing/2014/main" id="{697C6D92-1631-49CD-869E-6329CA62D2EC}"/>
              </a:ext>
            </a:extLst>
          </p:cNvPr>
          <p:cNvCxnSpPr>
            <a:cxnSpLocks/>
          </p:cNvCxnSpPr>
          <p:nvPr/>
        </p:nvCxnSpPr>
        <p:spPr>
          <a:xfrm>
            <a:off x="6748352" y="1726226"/>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12AC6F7-1837-4B3A-A69A-F6C2F9C1E45F}"/>
              </a:ext>
            </a:extLst>
          </p:cNvPr>
          <p:cNvSpPr txBox="1"/>
          <p:nvPr/>
        </p:nvSpPr>
        <p:spPr>
          <a:xfrm>
            <a:off x="6591899" y="1915472"/>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1" name="TextBox 30">
            <a:extLst>
              <a:ext uri="{FF2B5EF4-FFF2-40B4-BE49-F238E27FC236}">
                <a16:creationId xmlns:a16="http://schemas.microsoft.com/office/drawing/2014/main" id="{8177CB7E-CD6B-4D69-84FB-218315898304}"/>
              </a:ext>
            </a:extLst>
          </p:cNvPr>
          <p:cNvSpPr txBox="1"/>
          <p:nvPr/>
        </p:nvSpPr>
        <p:spPr>
          <a:xfrm>
            <a:off x="8013805" y="2965646"/>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2" name="Rectangle 31">
            <a:extLst>
              <a:ext uri="{FF2B5EF4-FFF2-40B4-BE49-F238E27FC236}">
                <a16:creationId xmlns:a16="http://schemas.microsoft.com/office/drawing/2014/main" id="{DDC76D7C-1662-4D19-92B2-31036EB7EC19}"/>
              </a:ext>
            </a:extLst>
          </p:cNvPr>
          <p:cNvSpPr/>
          <p:nvPr/>
        </p:nvSpPr>
        <p:spPr>
          <a:xfrm>
            <a:off x="6759428" y="2749057"/>
            <a:ext cx="933822" cy="26035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B2FBDE57-EF26-47FB-A0CA-D0BDA5C52198}"/>
              </a:ext>
            </a:extLst>
          </p:cNvPr>
          <p:cNvCxnSpPr>
            <a:cxnSpLocks/>
          </p:cNvCxnSpPr>
          <p:nvPr/>
        </p:nvCxnSpPr>
        <p:spPr>
          <a:xfrm flipH="1" flipV="1">
            <a:off x="6010102" y="2876204"/>
            <a:ext cx="2558663" cy="114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72DCB91-6762-4EA7-9454-7E970D3AFE72}"/>
              </a:ext>
            </a:extLst>
          </p:cNvPr>
          <p:cNvCxnSpPr>
            <a:cxnSpLocks/>
          </p:cNvCxnSpPr>
          <p:nvPr/>
        </p:nvCxnSpPr>
        <p:spPr>
          <a:xfrm>
            <a:off x="8165911" y="2776400"/>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E10B179-F9EF-4BCA-B750-7453041AC0D7}"/>
              </a:ext>
            </a:extLst>
          </p:cNvPr>
          <p:cNvCxnSpPr>
            <a:cxnSpLocks/>
          </p:cNvCxnSpPr>
          <p:nvPr/>
        </p:nvCxnSpPr>
        <p:spPr>
          <a:xfrm>
            <a:off x="8170258" y="2776400"/>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375E2A1-4E75-4AC1-825E-4C6474DE7A96}"/>
              </a:ext>
            </a:extLst>
          </p:cNvPr>
          <p:cNvCxnSpPr>
            <a:cxnSpLocks/>
          </p:cNvCxnSpPr>
          <p:nvPr/>
        </p:nvCxnSpPr>
        <p:spPr>
          <a:xfrm>
            <a:off x="7232088" y="2776400"/>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8EF0500-0DC4-44AA-9A4B-91EE235B60AB}"/>
              </a:ext>
            </a:extLst>
          </p:cNvPr>
          <p:cNvSpPr txBox="1"/>
          <p:nvPr/>
        </p:nvSpPr>
        <p:spPr>
          <a:xfrm>
            <a:off x="7075635" y="2965646"/>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38" name="Straight Connector 37">
            <a:extLst>
              <a:ext uri="{FF2B5EF4-FFF2-40B4-BE49-F238E27FC236}">
                <a16:creationId xmlns:a16="http://schemas.microsoft.com/office/drawing/2014/main" id="{697C6D92-1631-49CD-869E-6329CA62D2EC}"/>
              </a:ext>
            </a:extLst>
          </p:cNvPr>
          <p:cNvCxnSpPr>
            <a:cxnSpLocks/>
          </p:cNvCxnSpPr>
          <p:nvPr/>
        </p:nvCxnSpPr>
        <p:spPr>
          <a:xfrm>
            <a:off x="6293918" y="2776400"/>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12AC6F7-1837-4B3A-A69A-F6C2F9C1E45F}"/>
              </a:ext>
            </a:extLst>
          </p:cNvPr>
          <p:cNvSpPr txBox="1"/>
          <p:nvPr/>
        </p:nvSpPr>
        <p:spPr>
          <a:xfrm>
            <a:off x="6137465" y="2965646"/>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42" name="TextBox 41">
            <a:extLst>
              <a:ext uri="{FF2B5EF4-FFF2-40B4-BE49-F238E27FC236}">
                <a16:creationId xmlns:a16="http://schemas.microsoft.com/office/drawing/2014/main" id="{8177CB7E-CD6B-4D69-84FB-218315898304}"/>
              </a:ext>
            </a:extLst>
          </p:cNvPr>
          <p:cNvSpPr txBox="1"/>
          <p:nvPr/>
        </p:nvSpPr>
        <p:spPr>
          <a:xfrm>
            <a:off x="8490403" y="4007507"/>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43" name="Rectangle 42">
            <a:extLst>
              <a:ext uri="{FF2B5EF4-FFF2-40B4-BE49-F238E27FC236}">
                <a16:creationId xmlns:a16="http://schemas.microsoft.com/office/drawing/2014/main" id="{DDC76D7C-1662-4D19-92B2-31036EB7EC19}"/>
              </a:ext>
            </a:extLst>
          </p:cNvPr>
          <p:cNvSpPr/>
          <p:nvPr/>
        </p:nvSpPr>
        <p:spPr>
          <a:xfrm>
            <a:off x="6770516" y="3790918"/>
            <a:ext cx="933822" cy="26035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B2FBDE57-EF26-47FB-A0CA-D0BDA5C52198}"/>
              </a:ext>
            </a:extLst>
          </p:cNvPr>
          <p:cNvCxnSpPr>
            <a:cxnSpLocks/>
          </p:cNvCxnSpPr>
          <p:nvPr/>
        </p:nvCxnSpPr>
        <p:spPr>
          <a:xfrm flipH="1">
            <a:off x="5509503" y="3929515"/>
            <a:ext cx="35358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72DCB91-6762-4EA7-9454-7E970D3AFE72}"/>
              </a:ext>
            </a:extLst>
          </p:cNvPr>
          <p:cNvCxnSpPr>
            <a:cxnSpLocks/>
          </p:cNvCxnSpPr>
          <p:nvPr/>
        </p:nvCxnSpPr>
        <p:spPr>
          <a:xfrm>
            <a:off x="8642509" y="3818261"/>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E10B179-F9EF-4BCA-B750-7453041AC0D7}"/>
              </a:ext>
            </a:extLst>
          </p:cNvPr>
          <p:cNvCxnSpPr>
            <a:cxnSpLocks/>
          </p:cNvCxnSpPr>
          <p:nvPr/>
        </p:nvCxnSpPr>
        <p:spPr>
          <a:xfrm>
            <a:off x="8646856" y="3818261"/>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375E2A1-4E75-4AC1-825E-4C6474DE7A96}"/>
              </a:ext>
            </a:extLst>
          </p:cNvPr>
          <p:cNvCxnSpPr>
            <a:cxnSpLocks/>
          </p:cNvCxnSpPr>
          <p:nvPr/>
        </p:nvCxnSpPr>
        <p:spPr>
          <a:xfrm>
            <a:off x="7708686" y="3818261"/>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8EF0500-0DC4-44AA-9A4B-91EE235B60AB}"/>
              </a:ext>
            </a:extLst>
          </p:cNvPr>
          <p:cNvSpPr txBox="1"/>
          <p:nvPr/>
        </p:nvSpPr>
        <p:spPr>
          <a:xfrm>
            <a:off x="7552233" y="4007507"/>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9" name="Straight Connector 48">
            <a:extLst>
              <a:ext uri="{FF2B5EF4-FFF2-40B4-BE49-F238E27FC236}">
                <a16:creationId xmlns:a16="http://schemas.microsoft.com/office/drawing/2014/main" id="{697C6D92-1631-49CD-869E-6329CA62D2EC}"/>
              </a:ext>
            </a:extLst>
          </p:cNvPr>
          <p:cNvCxnSpPr>
            <a:cxnSpLocks/>
          </p:cNvCxnSpPr>
          <p:nvPr/>
        </p:nvCxnSpPr>
        <p:spPr>
          <a:xfrm>
            <a:off x="6770516" y="3818261"/>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F12AC6F7-1837-4B3A-A69A-F6C2F9C1E45F}"/>
              </a:ext>
            </a:extLst>
          </p:cNvPr>
          <p:cNvSpPr txBox="1"/>
          <p:nvPr/>
        </p:nvSpPr>
        <p:spPr>
          <a:xfrm>
            <a:off x="6614063" y="4007507"/>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51" name="Straight Connector 50">
            <a:extLst>
              <a:ext uri="{FF2B5EF4-FFF2-40B4-BE49-F238E27FC236}">
                <a16:creationId xmlns:a16="http://schemas.microsoft.com/office/drawing/2014/main" id="{842E0E12-7F67-4DAE-8758-C00EA6A146EC}"/>
              </a:ext>
            </a:extLst>
          </p:cNvPr>
          <p:cNvCxnSpPr>
            <a:cxnSpLocks/>
          </p:cNvCxnSpPr>
          <p:nvPr/>
        </p:nvCxnSpPr>
        <p:spPr>
          <a:xfrm>
            <a:off x="5832346" y="3818261"/>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BF64A027-E97D-464F-B600-D8ED765589F0}"/>
              </a:ext>
            </a:extLst>
          </p:cNvPr>
          <p:cNvSpPr txBox="1"/>
          <p:nvPr/>
        </p:nvSpPr>
        <p:spPr>
          <a:xfrm>
            <a:off x="5675893" y="4007507"/>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54" name="Rectangle 53">
            <a:extLst>
              <a:ext uri="{FF2B5EF4-FFF2-40B4-BE49-F238E27FC236}">
                <a16:creationId xmlns:a16="http://schemas.microsoft.com/office/drawing/2014/main" id="{DDC76D7C-1662-4D19-92B2-31036EB7EC19}"/>
              </a:ext>
            </a:extLst>
          </p:cNvPr>
          <p:cNvSpPr/>
          <p:nvPr/>
        </p:nvSpPr>
        <p:spPr>
          <a:xfrm>
            <a:off x="7720939" y="4824466"/>
            <a:ext cx="933822" cy="26035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B2FBDE57-EF26-47FB-A0CA-D0BDA5C52198}"/>
              </a:ext>
            </a:extLst>
          </p:cNvPr>
          <p:cNvCxnSpPr>
            <a:cxnSpLocks/>
          </p:cNvCxnSpPr>
          <p:nvPr/>
        </p:nvCxnSpPr>
        <p:spPr>
          <a:xfrm flipH="1" flipV="1">
            <a:off x="6483927" y="4954385"/>
            <a:ext cx="2572518" cy="867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72DCB91-6762-4EA7-9454-7E970D3AFE72}"/>
              </a:ext>
            </a:extLst>
          </p:cNvPr>
          <p:cNvCxnSpPr>
            <a:cxnSpLocks/>
          </p:cNvCxnSpPr>
          <p:nvPr/>
        </p:nvCxnSpPr>
        <p:spPr>
          <a:xfrm>
            <a:off x="8653591" y="485180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E10B179-F9EF-4BCA-B750-7453041AC0D7}"/>
              </a:ext>
            </a:extLst>
          </p:cNvPr>
          <p:cNvCxnSpPr>
            <a:cxnSpLocks/>
          </p:cNvCxnSpPr>
          <p:nvPr/>
        </p:nvCxnSpPr>
        <p:spPr>
          <a:xfrm>
            <a:off x="8657938" y="485180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375E2A1-4E75-4AC1-825E-4C6474DE7A96}"/>
              </a:ext>
            </a:extLst>
          </p:cNvPr>
          <p:cNvCxnSpPr>
            <a:cxnSpLocks/>
          </p:cNvCxnSpPr>
          <p:nvPr/>
        </p:nvCxnSpPr>
        <p:spPr>
          <a:xfrm>
            <a:off x="7719768" y="485180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8EF0500-0DC4-44AA-9A4B-91EE235B60AB}"/>
              </a:ext>
            </a:extLst>
          </p:cNvPr>
          <p:cNvSpPr txBox="1"/>
          <p:nvPr/>
        </p:nvSpPr>
        <p:spPr>
          <a:xfrm>
            <a:off x="8519279" y="5041055"/>
            <a:ext cx="330540" cy="400110"/>
          </a:xfrm>
          <a:prstGeom prst="rect">
            <a:avLst/>
          </a:prstGeom>
          <a:noFill/>
        </p:spPr>
        <p:txBody>
          <a:bodyPr wrap="none" rtlCol="0">
            <a:spAutoFit/>
          </a:bodyPr>
          <a:lstStyle/>
          <a:p>
            <a:r>
              <a:rPr lang="en-US" sz="2000" i="1" dirty="0" err="1" smtClean="0">
                <a:solidFill>
                  <a:schemeClr val="bg1"/>
                </a:solidFill>
                <a:latin typeface="Times New Roman" panose="02020603050405020304" pitchFamily="18" charset="0"/>
                <a:cs typeface="Times New Roman" panose="02020603050405020304" pitchFamily="18" charset="0"/>
              </a:rPr>
              <a:t>t</a:t>
            </a:r>
            <a:r>
              <a:rPr lang="en-US" sz="2000" i="1" baseline="-25000" dirty="0" err="1" smtClean="0">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60" name="Straight Connector 59">
            <a:extLst>
              <a:ext uri="{FF2B5EF4-FFF2-40B4-BE49-F238E27FC236}">
                <a16:creationId xmlns:a16="http://schemas.microsoft.com/office/drawing/2014/main" id="{697C6D92-1631-49CD-869E-6329CA62D2EC}"/>
              </a:ext>
            </a:extLst>
          </p:cNvPr>
          <p:cNvCxnSpPr>
            <a:cxnSpLocks/>
          </p:cNvCxnSpPr>
          <p:nvPr/>
        </p:nvCxnSpPr>
        <p:spPr>
          <a:xfrm>
            <a:off x="6781598" y="485180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12AC6F7-1837-4B3A-A69A-F6C2F9C1E45F}"/>
              </a:ext>
            </a:extLst>
          </p:cNvPr>
          <p:cNvSpPr txBox="1"/>
          <p:nvPr/>
        </p:nvSpPr>
        <p:spPr>
          <a:xfrm>
            <a:off x="7581109" y="5041055"/>
            <a:ext cx="500458" cy="400110"/>
          </a:xfrm>
          <a:prstGeom prst="rect">
            <a:avLst/>
          </a:prstGeom>
          <a:noFill/>
        </p:spPr>
        <p:txBody>
          <a:bodyPr wrap="none" rtlCol="0">
            <a:spAutoFit/>
          </a:bodyPr>
          <a:lstStyle/>
          <a:p>
            <a:r>
              <a:rPr lang="en-US" sz="2000" i="1" dirty="0" err="1" smtClean="0">
                <a:solidFill>
                  <a:schemeClr val="bg1"/>
                </a:solidFill>
                <a:latin typeface="Times New Roman" panose="02020603050405020304" pitchFamily="18" charset="0"/>
                <a:cs typeface="Times New Roman" panose="02020603050405020304" pitchFamily="18" charset="0"/>
              </a:rPr>
              <a:t>t</a:t>
            </a:r>
            <a:r>
              <a:rPr lang="en-US" sz="2000" i="1" baseline="-25000" dirty="0" err="1" smtClean="0">
                <a:solidFill>
                  <a:schemeClr val="bg1"/>
                </a:solidFill>
                <a:latin typeface="Times New Roman" panose="02020603050405020304" pitchFamily="18" charset="0"/>
                <a:cs typeface="Times New Roman" panose="02020603050405020304" pitchFamily="18" charset="0"/>
              </a:rPr>
              <a:t>k</a:t>
            </a:r>
            <a:r>
              <a:rPr lang="en-US" sz="2000" baseline="-25000" dirty="0" smtClean="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63" name="TextBox 62">
            <a:extLst>
              <a:ext uri="{FF2B5EF4-FFF2-40B4-BE49-F238E27FC236}">
                <a16:creationId xmlns:a16="http://schemas.microsoft.com/office/drawing/2014/main" id="{BF64A027-E97D-464F-B600-D8ED765589F0}"/>
              </a:ext>
            </a:extLst>
          </p:cNvPr>
          <p:cNvSpPr txBox="1"/>
          <p:nvPr/>
        </p:nvSpPr>
        <p:spPr>
          <a:xfrm>
            <a:off x="6642939" y="5041055"/>
            <a:ext cx="500458" cy="400110"/>
          </a:xfrm>
          <a:prstGeom prst="rect">
            <a:avLst/>
          </a:prstGeom>
          <a:noFill/>
        </p:spPr>
        <p:txBody>
          <a:bodyPr wrap="none" rtlCol="0">
            <a:spAutoFit/>
          </a:bodyPr>
          <a:lstStyle/>
          <a:p>
            <a:r>
              <a:rPr lang="en-US" sz="2000" i="1" dirty="0" err="1" smtClean="0">
                <a:solidFill>
                  <a:schemeClr val="bg1"/>
                </a:solidFill>
                <a:latin typeface="Times New Roman" panose="02020603050405020304" pitchFamily="18" charset="0"/>
                <a:cs typeface="Times New Roman" panose="02020603050405020304" pitchFamily="18" charset="0"/>
              </a:rPr>
              <a:t>t</a:t>
            </a:r>
            <a:r>
              <a:rPr lang="en-US" sz="2000" i="1" baseline="-25000" dirty="0" err="1" smtClean="0">
                <a:solidFill>
                  <a:schemeClr val="bg1"/>
                </a:solidFill>
                <a:latin typeface="Times New Roman" panose="02020603050405020304" pitchFamily="18" charset="0"/>
                <a:cs typeface="Times New Roman" panose="02020603050405020304" pitchFamily="18" charset="0"/>
              </a:rPr>
              <a:t>k</a:t>
            </a:r>
            <a:r>
              <a:rPr lang="en-US" sz="2000" baseline="-25000" dirty="0" smtClean="0">
                <a:solidFill>
                  <a:schemeClr val="bg1"/>
                </a:solidFill>
                <a:latin typeface="Times New Roman" panose="02020603050405020304" pitchFamily="18" charset="0"/>
                <a:cs typeface="Times New Roman" panose="02020603050405020304" pitchFamily="18" charset="0"/>
              </a:rPr>
              <a:t>–2</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id="{8177CB7E-CD6B-4D69-84FB-218315898304}"/>
              </a:ext>
            </a:extLst>
          </p:cNvPr>
          <p:cNvSpPr txBox="1"/>
          <p:nvPr/>
        </p:nvSpPr>
        <p:spPr>
          <a:xfrm>
            <a:off x="8512567" y="6066290"/>
            <a:ext cx="330540" cy="400110"/>
          </a:xfrm>
          <a:prstGeom prst="rect">
            <a:avLst/>
          </a:prstGeom>
          <a:noFill/>
        </p:spPr>
        <p:txBody>
          <a:bodyPr wrap="none" rtlCol="0">
            <a:spAutoFit/>
          </a:bodyPr>
          <a:lstStyle/>
          <a:p>
            <a:r>
              <a:rPr lang="en-US" sz="2000" i="1" dirty="0" err="1" smtClean="0">
                <a:solidFill>
                  <a:schemeClr val="bg1"/>
                </a:solidFill>
                <a:latin typeface="Times New Roman" panose="02020603050405020304" pitchFamily="18" charset="0"/>
                <a:cs typeface="Times New Roman" panose="02020603050405020304" pitchFamily="18" charset="0"/>
              </a:rPr>
              <a:t>t</a:t>
            </a:r>
            <a:r>
              <a:rPr lang="en-US" sz="2000" i="1" baseline="-25000" dirty="0" err="1" smtClean="0">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65" name="Rectangle 64">
            <a:extLst>
              <a:ext uri="{FF2B5EF4-FFF2-40B4-BE49-F238E27FC236}">
                <a16:creationId xmlns:a16="http://schemas.microsoft.com/office/drawing/2014/main" id="{DDC76D7C-1662-4D19-92B2-31036EB7EC19}"/>
              </a:ext>
            </a:extLst>
          </p:cNvPr>
          <p:cNvSpPr/>
          <p:nvPr/>
        </p:nvSpPr>
        <p:spPr>
          <a:xfrm>
            <a:off x="7732018" y="5849701"/>
            <a:ext cx="933822" cy="26035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B2FBDE57-EF26-47FB-A0CA-D0BDA5C52198}"/>
              </a:ext>
            </a:extLst>
          </p:cNvPr>
          <p:cNvCxnSpPr>
            <a:cxnSpLocks/>
          </p:cNvCxnSpPr>
          <p:nvPr/>
        </p:nvCxnSpPr>
        <p:spPr>
          <a:xfrm flipH="1">
            <a:off x="5531667" y="5988298"/>
            <a:ext cx="35358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72DCB91-6762-4EA7-9454-7E970D3AFE72}"/>
              </a:ext>
            </a:extLst>
          </p:cNvPr>
          <p:cNvCxnSpPr>
            <a:cxnSpLocks/>
          </p:cNvCxnSpPr>
          <p:nvPr/>
        </p:nvCxnSpPr>
        <p:spPr>
          <a:xfrm>
            <a:off x="8664673" y="5877044"/>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E10B179-F9EF-4BCA-B750-7453041AC0D7}"/>
              </a:ext>
            </a:extLst>
          </p:cNvPr>
          <p:cNvCxnSpPr>
            <a:cxnSpLocks/>
          </p:cNvCxnSpPr>
          <p:nvPr/>
        </p:nvCxnSpPr>
        <p:spPr>
          <a:xfrm>
            <a:off x="8669020" y="5877044"/>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375E2A1-4E75-4AC1-825E-4C6474DE7A96}"/>
              </a:ext>
            </a:extLst>
          </p:cNvPr>
          <p:cNvCxnSpPr>
            <a:cxnSpLocks/>
          </p:cNvCxnSpPr>
          <p:nvPr/>
        </p:nvCxnSpPr>
        <p:spPr>
          <a:xfrm>
            <a:off x="7730850" y="5877044"/>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88EF0500-0DC4-44AA-9A4B-91EE235B60AB}"/>
              </a:ext>
            </a:extLst>
          </p:cNvPr>
          <p:cNvSpPr txBox="1"/>
          <p:nvPr/>
        </p:nvSpPr>
        <p:spPr>
          <a:xfrm>
            <a:off x="7574397" y="6066290"/>
            <a:ext cx="543739" cy="400110"/>
          </a:xfrm>
          <a:prstGeom prst="rect">
            <a:avLst/>
          </a:prstGeom>
          <a:noFill/>
        </p:spPr>
        <p:txBody>
          <a:bodyPr wrap="none" rtlCol="0">
            <a:spAutoFit/>
          </a:bodyPr>
          <a:lstStyle/>
          <a:p>
            <a:r>
              <a:rPr lang="en-US" sz="2000" i="1" dirty="0" err="1" smtClean="0">
                <a:solidFill>
                  <a:schemeClr val="bg1"/>
                </a:solidFill>
                <a:latin typeface="Times New Roman" panose="02020603050405020304" pitchFamily="18" charset="0"/>
                <a:cs typeface="Times New Roman" panose="02020603050405020304" pitchFamily="18" charset="0"/>
              </a:rPr>
              <a:t>t</a:t>
            </a:r>
            <a:r>
              <a:rPr lang="en-US" sz="2000" i="1" baseline="-25000" dirty="0" err="1" smtClean="0">
                <a:solidFill>
                  <a:schemeClr val="bg1"/>
                </a:solidFill>
                <a:latin typeface="Times New Roman" panose="02020603050405020304" pitchFamily="18" charset="0"/>
                <a:cs typeface="Times New Roman" panose="02020603050405020304" pitchFamily="18" charset="0"/>
              </a:rPr>
              <a:t>k</a:t>
            </a:r>
            <a:r>
              <a:rPr lang="en-US" sz="2000" baseline="-25000" dirty="0" smtClean="0">
                <a:solidFill>
                  <a:schemeClr val="bg1"/>
                </a:solidFill>
                <a:latin typeface="Times New Roman" panose="02020603050405020304" pitchFamily="18" charset="0"/>
                <a:cs typeface="Times New Roman" panose="02020603050405020304" pitchFamily="18" charset="0"/>
              </a:rPr>
              <a:t>–1 </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71" name="Straight Connector 70">
            <a:extLst>
              <a:ext uri="{FF2B5EF4-FFF2-40B4-BE49-F238E27FC236}">
                <a16:creationId xmlns:a16="http://schemas.microsoft.com/office/drawing/2014/main" id="{697C6D92-1631-49CD-869E-6329CA62D2EC}"/>
              </a:ext>
            </a:extLst>
          </p:cNvPr>
          <p:cNvCxnSpPr>
            <a:cxnSpLocks/>
          </p:cNvCxnSpPr>
          <p:nvPr/>
        </p:nvCxnSpPr>
        <p:spPr>
          <a:xfrm>
            <a:off x="6792680" y="5877044"/>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F12AC6F7-1837-4B3A-A69A-F6C2F9C1E45F}"/>
              </a:ext>
            </a:extLst>
          </p:cNvPr>
          <p:cNvSpPr txBox="1"/>
          <p:nvPr/>
        </p:nvSpPr>
        <p:spPr>
          <a:xfrm>
            <a:off x="6636227" y="6066290"/>
            <a:ext cx="543739" cy="400110"/>
          </a:xfrm>
          <a:prstGeom prst="rect">
            <a:avLst/>
          </a:prstGeom>
          <a:noFill/>
        </p:spPr>
        <p:txBody>
          <a:bodyPr wrap="none" rtlCol="0">
            <a:spAutoFit/>
          </a:bodyPr>
          <a:lstStyle/>
          <a:p>
            <a:r>
              <a:rPr lang="en-US" sz="2000" i="1" dirty="0" err="1" smtClean="0">
                <a:solidFill>
                  <a:schemeClr val="bg1"/>
                </a:solidFill>
                <a:latin typeface="Times New Roman" panose="02020603050405020304" pitchFamily="18" charset="0"/>
                <a:cs typeface="Times New Roman" panose="02020603050405020304" pitchFamily="18" charset="0"/>
              </a:rPr>
              <a:t>x</a:t>
            </a:r>
            <a:r>
              <a:rPr lang="en-US" sz="2000" i="1" baseline="-25000" dirty="0" err="1" smtClean="0">
                <a:solidFill>
                  <a:schemeClr val="bg1"/>
                </a:solidFill>
                <a:latin typeface="Times New Roman" panose="02020603050405020304" pitchFamily="18" charset="0"/>
                <a:cs typeface="Times New Roman" panose="02020603050405020304" pitchFamily="18" charset="0"/>
              </a:rPr>
              <a:t>k</a:t>
            </a:r>
            <a:r>
              <a:rPr lang="en-US" sz="2000" baseline="-25000" dirty="0" smtClean="0">
                <a:solidFill>
                  <a:schemeClr val="bg1"/>
                </a:solidFill>
                <a:latin typeface="Times New Roman" panose="02020603050405020304" pitchFamily="18" charset="0"/>
                <a:cs typeface="Times New Roman" panose="02020603050405020304" pitchFamily="18" charset="0"/>
              </a:rPr>
              <a:t>–2</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73" name="Straight Connector 72">
            <a:extLst>
              <a:ext uri="{FF2B5EF4-FFF2-40B4-BE49-F238E27FC236}">
                <a16:creationId xmlns:a16="http://schemas.microsoft.com/office/drawing/2014/main" id="{842E0E12-7F67-4DAE-8758-C00EA6A146EC}"/>
              </a:ext>
            </a:extLst>
          </p:cNvPr>
          <p:cNvCxnSpPr>
            <a:cxnSpLocks/>
          </p:cNvCxnSpPr>
          <p:nvPr/>
        </p:nvCxnSpPr>
        <p:spPr>
          <a:xfrm>
            <a:off x="5854510" y="5877044"/>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BF64A027-E97D-464F-B600-D8ED765589F0}"/>
              </a:ext>
            </a:extLst>
          </p:cNvPr>
          <p:cNvSpPr txBox="1"/>
          <p:nvPr/>
        </p:nvSpPr>
        <p:spPr>
          <a:xfrm>
            <a:off x="5698057" y="6066290"/>
            <a:ext cx="543739" cy="400110"/>
          </a:xfrm>
          <a:prstGeom prst="rect">
            <a:avLst/>
          </a:prstGeom>
          <a:noFill/>
        </p:spPr>
        <p:txBody>
          <a:bodyPr wrap="none" rtlCol="0">
            <a:spAutoFit/>
          </a:bodyPr>
          <a:lstStyle/>
          <a:p>
            <a:r>
              <a:rPr lang="en-US" sz="2000" i="1" dirty="0" err="1" smtClean="0">
                <a:solidFill>
                  <a:schemeClr val="bg1"/>
                </a:solidFill>
                <a:latin typeface="Times New Roman" panose="02020603050405020304" pitchFamily="18" charset="0"/>
                <a:cs typeface="Times New Roman" panose="02020603050405020304" pitchFamily="18" charset="0"/>
              </a:rPr>
              <a:t>x</a:t>
            </a:r>
            <a:r>
              <a:rPr lang="en-US" sz="2000" i="1" baseline="-25000" dirty="0" err="1" smtClean="0">
                <a:solidFill>
                  <a:schemeClr val="bg1"/>
                </a:solidFill>
                <a:latin typeface="Times New Roman" panose="02020603050405020304" pitchFamily="18" charset="0"/>
                <a:cs typeface="Times New Roman" panose="02020603050405020304" pitchFamily="18" charset="0"/>
              </a:rPr>
              <a:t>k</a:t>
            </a:r>
            <a:r>
              <a:rPr lang="en-US" sz="2000" baseline="-25000" dirty="0" smtClean="0">
                <a:solidFill>
                  <a:schemeClr val="bg1"/>
                </a:solidFill>
                <a:latin typeface="Times New Roman" panose="02020603050405020304" pitchFamily="18" charset="0"/>
                <a:cs typeface="Times New Roman" panose="02020603050405020304" pitchFamily="18" charset="0"/>
              </a:rPr>
              <a:t>–3</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75" name="Rectangle 74"/>
          <p:cNvSpPr/>
          <p:nvPr/>
        </p:nvSpPr>
        <p:spPr>
          <a:xfrm>
            <a:off x="521620" y="6420336"/>
            <a:ext cx="5488482" cy="307777"/>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You don’t have to memorize these formulas; remember the idea</a:t>
            </a:r>
            <a:endParaRPr lang="en-CA" sz="1100" dirty="0"/>
          </a:p>
        </p:txBody>
      </p:sp>
      <p:pic>
        <p:nvPicPr>
          <p:cNvPr id="76" name="Picture 7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5379" y="6373891"/>
            <a:ext cx="396241" cy="399289"/>
          </a:xfrm>
          <a:prstGeom prst="rect">
            <a:avLst/>
          </a:prstGeom>
        </p:spPr>
      </p:pic>
      <p:sp>
        <p:nvSpPr>
          <p:cNvPr id="80" name="Oval 79">
            <a:extLst>
              <a:ext uri="{FF2B5EF4-FFF2-40B4-BE49-F238E27FC236}">
                <a16:creationId xmlns:a16="http://schemas.microsoft.com/office/drawing/2014/main" id="{78CC7F60-99FD-4C6F-A140-C46DB49793D3}"/>
              </a:ext>
            </a:extLst>
          </p:cNvPr>
          <p:cNvSpPr/>
          <p:nvPr/>
        </p:nvSpPr>
        <p:spPr>
          <a:xfrm>
            <a:off x="7171105" y="177002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78CC7F60-99FD-4C6F-A140-C46DB49793D3}"/>
              </a:ext>
            </a:extLst>
          </p:cNvPr>
          <p:cNvSpPr/>
          <p:nvPr/>
        </p:nvSpPr>
        <p:spPr>
          <a:xfrm>
            <a:off x="7190502" y="283682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78CC7F60-99FD-4C6F-A140-C46DB49793D3}"/>
              </a:ext>
            </a:extLst>
          </p:cNvPr>
          <p:cNvSpPr/>
          <p:nvPr/>
        </p:nvSpPr>
        <p:spPr>
          <a:xfrm>
            <a:off x="7209899" y="388699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78CC7F60-99FD-4C6F-A140-C46DB49793D3}"/>
              </a:ext>
            </a:extLst>
          </p:cNvPr>
          <p:cNvSpPr/>
          <p:nvPr/>
        </p:nvSpPr>
        <p:spPr>
          <a:xfrm>
            <a:off x="8153209" y="491222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78CC7F60-99FD-4C6F-A140-C46DB49793D3}"/>
              </a:ext>
            </a:extLst>
          </p:cNvPr>
          <p:cNvSpPr/>
          <p:nvPr/>
        </p:nvSpPr>
        <p:spPr>
          <a:xfrm>
            <a:off x="8153209" y="59374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3611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73826" y="1600200"/>
            <a:ext cx="3624349" cy="4525963"/>
          </a:xfrm>
        </p:spPr>
        <p:txBody>
          <a:bodyPr/>
          <a:lstStyle/>
          <a:p>
            <a:pPr lvl="1"/>
            <a:r>
              <a:rPr lang="en-US" dirty="0" smtClean="0"/>
              <a:t>Linear</a:t>
            </a:r>
            <a:br>
              <a:rPr lang="en-US" dirty="0" smtClean="0"/>
            </a:br>
            <a:r>
              <a:rPr lang="en-US" dirty="0" smtClean="0"/>
              <a:t/>
            </a:r>
            <a:br>
              <a:rPr lang="en-US" dirty="0" smtClean="0"/>
            </a:br>
            <a:endParaRPr lang="en-US" dirty="0" smtClean="0"/>
          </a:p>
          <a:p>
            <a:pPr lvl="1"/>
            <a:r>
              <a:rPr lang="en-US" dirty="0" smtClean="0"/>
              <a:t>Centered quadratic</a:t>
            </a:r>
            <a:br>
              <a:rPr lang="en-US" dirty="0" smtClean="0"/>
            </a:br>
            <a:r>
              <a:rPr lang="en-US" dirty="0" smtClean="0"/>
              <a:t/>
            </a:r>
            <a:br>
              <a:rPr lang="en-US" dirty="0" smtClean="0"/>
            </a:br>
            <a:endParaRPr lang="en-US" dirty="0"/>
          </a:p>
          <a:p>
            <a:pPr lvl="1"/>
            <a:r>
              <a:rPr lang="en-US" dirty="0" smtClean="0"/>
              <a:t>Centered cubic</a:t>
            </a:r>
            <a:br>
              <a:rPr lang="en-US" dirty="0" smtClean="0"/>
            </a:br>
            <a:r>
              <a:rPr lang="en-US" dirty="0" smtClean="0"/>
              <a:t/>
            </a:r>
            <a:br>
              <a:rPr lang="en-US" dirty="0" smtClean="0"/>
            </a:br>
            <a:endParaRPr lang="en-US" dirty="0"/>
          </a:p>
          <a:p>
            <a:pPr lvl="1"/>
            <a:r>
              <a:rPr lang="en-US" dirty="0" smtClean="0"/>
              <a:t>Backward quadratic</a:t>
            </a:r>
            <a:br>
              <a:rPr lang="en-US" dirty="0" smtClean="0"/>
            </a:br>
            <a:r>
              <a:rPr lang="en-US" dirty="0" smtClean="0"/>
              <a:t/>
            </a:r>
            <a:br>
              <a:rPr lang="en-US" dirty="0" smtClean="0"/>
            </a:br>
            <a:endParaRPr lang="en-US" dirty="0" smtClean="0"/>
          </a:p>
          <a:p>
            <a:pPr lvl="1"/>
            <a:r>
              <a:rPr lang="en-US" dirty="0" smtClean="0"/>
              <a:t>Backward cubic</a:t>
            </a:r>
            <a:endParaRPr lang="en-CA" dirty="0"/>
          </a:p>
        </p:txBody>
      </p:sp>
      <p:sp>
        <p:nvSpPr>
          <p:cNvPr id="4" name="Footer Placeholder 3"/>
          <p:cNvSpPr>
            <a:spLocks noGrp="1"/>
          </p:cNvSpPr>
          <p:nvPr>
            <p:ph type="ftr" sz="quarter" idx="11"/>
          </p:nvPr>
        </p:nvSpPr>
        <p:spPr/>
        <p:txBody>
          <a:bodyPr/>
          <a:lstStyle/>
          <a:p>
            <a:r>
              <a:rPr lang="en-US" smtClean="0"/>
              <a:t>Using interpolating polynomials</a:t>
            </a:r>
            <a:endParaRPr lang="en-CA" dirty="0"/>
          </a:p>
        </p:txBody>
      </p:sp>
      <p:graphicFrame>
        <p:nvGraphicFramePr>
          <p:cNvPr id="75" name="Object 74">
            <a:extLst>
              <a:ext uri="{FF2B5EF4-FFF2-40B4-BE49-F238E27FC236}">
                <a16:creationId xmlns:a16="http://schemas.microsoft.com/office/drawing/2014/main" id="{600945AD-3613-4DC1-A1A6-E2E146EAD607}"/>
              </a:ext>
            </a:extLst>
          </p:cNvPr>
          <p:cNvGraphicFramePr>
            <a:graphicFrameLocks noChangeAspect="1"/>
          </p:cNvGraphicFramePr>
          <p:nvPr>
            <p:extLst>
              <p:ext uri="{D42A27DB-BD31-4B8C-83A1-F6EECF244321}">
                <p14:modId xmlns:p14="http://schemas.microsoft.com/office/powerpoint/2010/main" val="464077333"/>
              </p:ext>
            </p:extLst>
          </p:nvPr>
        </p:nvGraphicFramePr>
        <p:xfrm>
          <a:off x="2730700" y="1443380"/>
          <a:ext cx="3886200" cy="676275"/>
        </p:xfrm>
        <a:graphic>
          <a:graphicData uri="http://schemas.openxmlformats.org/presentationml/2006/ole">
            <mc:AlternateContent xmlns:mc="http://schemas.openxmlformats.org/markup-compatibility/2006">
              <mc:Choice xmlns:v="urn:schemas-microsoft-com:vml" Requires="v">
                <p:oleObj spid="_x0000_s13324" name="Equation" r:id="rId3" imgW="2412720" imgH="419040" progId="Equation.DSMT4">
                  <p:embed/>
                </p:oleObj>
              </mc:Choice>
              <mc:Fallback>
                <p:oleObj name="Equation" r:id="rId3" imgW="2412720" imgH="419040" progId="Equation.DSMT4">
                  <p:embed/>
                  <p:pic>
                    <p:nvPicPr>
                      <p:cNvPr id="42" name="Object 41">
                        <a:extLst>
                          <a:ext uri="{FF2B5EF4-FFF2-40B4-BE49-F238E27FC236}">
                            <a16:creationId xmlns:a16="http://schemas.microsoft.com/office/drawing/2014/main" id="{600945AD-3613-4DC1-A1A6-E2E146EAD607}"/>
                          </a:ext>
                        </a:extLst>
                      </p:cNvPr>
                      <p:cNvPicPr/>
                      <p:nvPr/>
                    </p:nvPicPr>
                    <p:blipFill>
                      <a:blip r:embed="rId4"/>
                      <a:stretch>
                        <a:fillRect/>
                      </a:stretch>
                    </p:blipFill>
                    <p:spPr>
                      <a:xfrm>
                        <a:off x="2730700" y="1443380"/>
                        <a:ext cx="3886200" cy="676275"/>
                      </a:xfrm>
                      <a:prstGeom prst="rect">
                        <a:avLst/>
                      </a:prstGeom>
                    </p:spPr>
                  </p:pic>
                </p:oleObj>
              </mc:Fallback>
            </mc:AlternateContent>
          </a:graphicData>
        </a:graphic>
      </p:graphicFrame>
      <p:graphicFrame>
        <p:nvGraphicFramePr>
          <p:cNvPr id="76" name="Object 75">
            <a:extLst>
              <a:ext uri="{FF2B5EF4-FFF2-40B4-BE49-F238E27FC236}">
                <a16:creationId xmlns:a16="http://schemas.microsoft.com/office/drawing/2014/main" id="{B0891421-32A7-4BE1-A54B-CB14B63F6B9C}"/>
              </a:ext>
            </a:extLst>
          </p:cNvPr>
          <p:cNvGraphicFramePr>
            <a:graphicFrameLocks noChangeAspect="1"/>
          </p:cNvGraphicFramePr>
          <p:nvPr>
            <p:extLst>
              <p:ext uri="{D42A27DB-BD31-4B8C-83A1-F6EECF244321}">
                <p14:modId xmlns:p14="http://schemas.microsoft.com/office/powerpoint/2010/main" val="3249164741"/>
              </p:ext>
            </p:extLst>
          </p:nvPr>
        </p:nvGraphicFramePr>
        <p:xfrm>
          <a:off x="2750439" y="2512637"/>
          <a:ext cx="6057900" cy="677863"/>
        </p:xfrm>
        <a:graphic>
          <a:graphicData uri="http://schemas.openxmlformats.org/presentationml/2006/ole">
            <mc:AlternateContent xmlns:mc="http://schemas.openxmlformats.org/markup-compatibility/2006">
              <mc:Choice xmlns:v="urn:schemas-microsoft-com:vml" Requires="v">
                <p:oleObj spid="_x0000_s13325" name="Equation" r:id="rId5" imgW="3759120" imgH="419040" progId="Equation.DSMT4">
                  <p:embed/>
                </p:oleObj>
              </mc:Choice>
              <mc:Fallback>
                <p:oleObj name="Equation" r:id="rId5" imgW="3759120" imgH="419040" progId="Equation.DSMT4">
                  <p:embed/>
                  <p:pic>
                    <p:nvPicPr>
                      <p:cNvPr id="32" name="Object 31">
                        <a:extLst>
                          <a:ext uri="{FF2B5EF4-FFF2-40B4-BE49-F238E27FC236}">
                            <a16:creationId xmlns:a16="http://schemas.microsoft.com/office/drawing/2014/main" id="{B0891421-32A7-4BE1-A54B-CB14B63F6B9C}"/>
                          </a:ext>
                        </a:extLst>
                      </p:cNvPr>
                      <p:cNvPicPr/>
                      <p:nvPr/>
                    </p:nvPicPr>
                    <p:blipFill>
                      <a:blip r:embed="rId6"/>
                      <a:stretch>
                        <a:fillRect/>
                      </a:stretch>
                    </p:blipFill>
                    <p:spPr>
                      <a:xfrm>
                        <a:off x="2750439" y="2512637"/>
                        <a:ext cx="6057900" cy="677863"/>
                      </a:xfrm>
                      <a:prstGeom prst="rect">
                        <a:avLst/>
                      </a:prstGeom>
                    </p:spPr>
                  </p:pic>
                </p:oleObj>
              </mc:Fallback>
            </mc:AlternateContent>
          </a:graphicData>
        </a:graphic>
      </p:graphicFrame>
      <p:graphicFrame>
        <p:nvGraphicFramePr>
          <p:cNvPr id="77" name="Object 76">
            <a:extLst>
              <a:ext uri="{FF2B5EF4-FFF2-40B4-BE49-F238E27FC236}">
                <a16:creationId xmlns:a16="http://schemas.microsoft.com/office/drawing/2014/main" id="{B454E7AA-D580-4F61-8BEB-215EF011B760}"/>
              </a:ext>
            </a:extLst>
          </p:cNvPr>
          <p:cNvGraphicFramePr>
            <a:graphicFrameLocks noChangeAspect="1"/>
          </p:cNvGraphicFramePr>
          <p:nvPr>
            <p:extLst>
              <p:ext uri="{D42A27DB-BD31-4B8C-83A1-F6EECF244321}">
                <p14:modId xmlns:p14="http://schemas.microsoft.com/office/powerpoint/2010/main" val="512165134"/>
              </p:ext>
            </p:extLst>
          </p:nvPr>
        </p:nvGraphicFramePr>
        <p:xfrm>
          <a:off x="1712736" y="3388861"/>
          <a:ext cx="7085905" cy="1046009"/>
        </p:xfrm>
        <a:graphic>
          <a:graphicData uri="http://schemas.openxmlformats.org/presentationml/2006/ole">
            <mc:AlternateContent xmlns:mc="http://schemas.openxmlformats.org/markup-compatibility/2006">
              <mc:Choice xmlns:v="urn:schemas-microsoft-com:vml" Requires="v">
                <p:oleObj spid="_x0000_s13326" name="Equation" r:id="rId7" imgW="5854680" imgH="863280" progId="Equation.DSMT4">
                  <p:embed/>
                </p:oleObj>
              </mc:Choice>
              <mc:Fallback>
                <p:oleObj name="Equation" r:id="rId7" imgW="5854680" imgH="863280" progId="Equation.DSMT4">
                  <p:embed/>
                  <p:pic>
                    <p:nvPicPr>
                      <p:cNvPr id="28" name="Object 27">
                        <a:extLst>
                          <a:ext uri="{FF2B5EF4-FFF2-40B4-BE49-F238E27FC236}">
                            <a16:creationId xmlns:a16="http://schemas.microsoft.com/office/drawing/2014/main" id="{B454E7AA-D580-4F61-8BEB-215EF011B760}"/>
                          </a:ext>
                        </a:extLst>
                      </p:cNvPr>
                      <p:cNvPicPr/>
                      <p:nvPr/>
                    </p:nvPicPr>
                    <p:blipFill>
                      <a:blip r:embed="rId8"/>
                      <a:stretch>
                        <a:fillRect/>
                      </a:stretch>
                    </p:blipFill>
                    <p:spPr>
                      <a:xfrm>
                        <a:off x="1712736" y="3388861"/>
                        <a:ext cx="7085905" cy="1046009"/>
                      </a:xfrm>
                      <a:prstGeom prst="rect">
                        <a:avLst/>
                      </a:prstGeom>
                    </p:spPr>
                  </p:pic>
                </p:oleObj>
              </mc:Fallback>
            </mc:AlternateContent>
          </a:graphicData>
        </a:graphic>
      </p:graphicFrame>
      <p:graphicFrame>
        <p:nvGraphicFramePr>
          <p:cNvPr id="78" name="Object 77">
            <a:extLst>
              <a:ext uri="{FF2B5EF4-FFF2-40B4-BE49-F238E27FC236}">
                <a16:creationId xmlns:a16="http://schemas.microsoft.com/office/drawing/2014/main" id="{80187C96-0EB7-4CD7-A2D7-574F1773F351}"/>
              </a:ext>
            </a:extLst>
          </p:cNvPr>
          <p:cNvGraphicFramePr>
            <a:graphicFrameLocks noChangeAspect="1"/>
          </p:cNvGraphicFramePr>
          <p:nvPr>
            <p:extLst>
              <p:ext uri="{D42A27DB-BD31-4B8C-83A1-F6EECF244321}">
                <p14:modId xmlns:p14="http://schemas.microsoft.com/office/powerpoint/2010/main" val="2610692192"/>
              </p:ext>
            </p:extLst>
          </p:nvPr>
        </p:nvGraphicFramePr>
        <p:xfrm>
          <a:off x="2760039" y="4612658"/>
          <a:ext cx="6038703" cy="584429"/>
        </p:xfrm>
        <a:graphic>
          <a:graphicData uri="http://schemas.openxmlformats.org/presentationml/2006/ole">
            <mc:AlternateContent xmlns:mc="http://schemas.openxmlformats.org/markup-compatibility/2006">
              <mc:Choice xmlns:v="urn:schemas-microsoft-com:vml" Requires="v">
                <p:oleObj spid="_x0000_s13327" name="Equation" r:id="rId9" imgW="4991040" imgH="482400" progId="Equation.DSMT4">
                  <p:embed/>
                </p:oleObj>
              </mc:Choice>
              <mc:Fallback>
                <p:oleObj name="Equation" r:id="rId9" imgW="4991040" imgH="482400" progId="Equation.DSMT4">
                  <p:embed/>
                  <p:pic>
                    <p:nvPicPr>
                      <p:cNvPr id="27" name="Object 26">
                        <a:extLst>
                          <a:ext uri="{FF2B5EF4-FFF2-40B4-BE49-F238E27FC236}">
                            <a16:creationId xmlns:a16="http://schemas.microsoft.com/office/drawing/2014/main" id="{80187C96-0EB7-4CD7-A2D7-574F1773F351}"/>
                          </a:ext>
                        </a:extLst>
                      </p:cNvPr>
                      <p:cNvPicPr/>
                      <p:nvPr/>
                    </p:nvPicPr>
                    <p:blipFill>
                      <a:blip r:embed="rId10"/>
                      <a:stretch>
                        <a:fillRect/>
                      </a:stretch>
                    </p:blipFill>
                    <p:spPr>
                      <a:xfrm>
                        <a:off x="2760039" y="4612658"/>
                        <a:ext cx="6038703" cy="584429"/>
                      </a:xfrm>
                      <a:prstGeom prst="rect">
                        <a:avLst/>
                      </a:prstGeom>
                    </p:spPr>
                  </p:pic>
                </p:oleObj>
              </mc:Fallback>
            </mc:AlternateContent>
          </a:graphicData>
        </a:graphic>
      </p:graphicFrame>
      <p:graphicFrame>
        <p:nvGraphicFramePr>
          <p:cNvPr id="79" name="Object 78">
            <a:extLst>
              <a:ext uri="{FF2B5EF4-FFF2-40B4-BE49-F238E27FC236}">
                <a16:creationId xmlns:a16="http://schemas.microsoft.com/office/drawing/2014/main" id="{80187C96-0EB7-4CD7-A2D7-574F1773F351}"/>
              </a:ext>
            </a:extLst>
          </p:cNvPr>
          <p:cNvGraphicFramePr>
            <a:graphicFrameLocks noChangeAspect="1"/>
          </p:cNvGraphicFramePr>
          <p:nvPr>
            <p:extLst>
              <p:ext uri="{D42A27DB-BD31-4B8C-83A1-F6EECF244321}">
                <p14:modId xmlns:p14="http://schemas.microsoft.com/office/powerpoint/2010/main" val="2674469777"/>
              </p:ext>
            </p:extLst>
          </p:nvPr>
        </p:nvGraphicFramePr>
        <p:xfrm>
          <a:off x="2089991" y="5400782"/>
          <a:ext cx="6713777" cy="1046008"/>
        </p:xfrm>
        <a:graphic>
          <a:graphicData uri="http://schemas.openxmlformats.org/presentationml/2006/ole">
            <mc:AlternateContent xmlns:mc="http://schemas.openxmlformats.org/markup-compatibility/2006">
              <mc:Choice xmlns:v="urn:schemas-microsoft-com:vml" Requires="v">
                <p:oleObj spid="_x0000_s13328" name="Equation" r:id="rId11" imgW="5549760" imgH="863280" progId="Equation.DSMT4">
                  <p:embed/>
                </p:oleObj>
              </mc:Choice>
              <mc:Fallback>
                <p:oleObj name="Equation" r:id="rId11" imgW="5549760" imgH="863280" progId="Equation.DSMT4">
                  <p:embed/>
                  <p:pic>
                    <p:nvPicPr>
                      <p:cNvPr id="27" name="Object 26">
                        <a:extLst>
                          <a:ext uri="{FF2B5EF4-FFF2-40B4-BE49-F238E27FC236}">
                            <a16:creationId xmlns:a16="http://schemas.microsoft.com/office/drawing/2014/main" id="{80187C96-0EB7-4CD7-A2D7-574F1773F351}"/>
                          </a:ext>
                        </a:extLst>
                      </p:cNvPr>
                      <p:cNvPicPr/>
                      <p:nvPr/>
                    </p:nvPicPr>
                    <p:blipFill>
                      <a:blip r:embed="rId12"/>
                      <a:stretch>
                        <a:fillRect/>
                      </a:stretch>
                    </p:blipFill>
                    <p:spPr>
                      <a:xfrm>
                        <a:off x="2089991" y="5400782"/>
                        <a:ext cx="6713777" cy="1046008"/>
                      </a:xfrm>
                      <a:prstGeom prst="rect">
                        <a:avLst/>
                      </a:prstGeom>
                    </p:spPr>
                  </p:pic>
                </p:oleObj>
              </mc:Fallback>
            </mc:AlternateContent>
          </a:graphicData>
        </a:graphic>
      </p:graphicFrame>
      <p:sp>
        <p:nvSpPr>
          <p:cNvPr id="80" name="Rectangle 79"/>
          <p:cNvSpPr/>
          <p:nvPr/>
        </p:nvSpPr>
        <p:spPr>
          <a:xfrm>
            <a:off x="521620" y="6420336"/>
            <a:ext cx="5488482" cy="307777"/>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You don’t have to memorize these formulas; remember the idea</a:t>
            </a:r>
            <a:endParaRPr lang="en-CA" sz="1100" dirty="0"/>
          </a:p>
        </p:txBody>
      </p:sp>
      <p:pic>
        <p:nvPicPr>
          <p:cNvPr id="81" name="Picture 8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5379" y="6373891"/>
            <a:ext cx="396241" cy="399289"/>
          </a:xfrm>
          <a:prstGeom prst="rect">
            <a:avLst/>
          </a:prstGeom>
        </p:spPr>
      </p:pic>
    </p:spTree>
    <p:extLst>
      <p:ext uri="{BB962C8B-B14F-4D97-AF65-F5344CB8AC3E}">
        <p14:creationId xmlns:p14="http://schemas.microsoft.com/office/powerpoint/2010/main" val="28765999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that we can find interpolating polynomials that are designed to:</a:t>
            </a:r>
          </a:p>
          <a:p>
            <a:pPr lvl="2"/>
            <a:r>
              <a:rPr lang="en-US" dirty="0"/>
              <a:t>Minimize the condition number</a:t>
            </a:r>
          </a:p>
          <a:p>
            <a:pPr lvl="2"/>
            <a:r>
              <a:rPr lang="en-US" dirty="0"/>
              <a:t>Be appropriate for Horner’s rule and minimizing numeric error</a:t>
            </a:r>
          </a:p>
          <a:p>
            <a:pPr lvl="1"/>
            <a:r>
              <a:rPr lang="en-US" dirty="0">
                <a:latin typeface="Times New Roman" panose="02020603050405020304" pitchFamily="18" charset="0"/>
              </a:rPr>
              <a:t>Understand how to use 2, 3 and 4 points to estimate values in the middle of these sets</a:t>
            </a:r>
          </a:p>
          <a:p>
            <a:pPr lvl="1"/>
            <a:r>
              <a:rPr lang="en-US" dirty="0">
                <a:latin typeface="Times New Roman" panose="02020603050405020304" pitchFamily="18" charset="0"/>
              </a:rPr>
              <a:t>Understand how to use the last 2, 3 and 4 points to estimate values in the most recent time interval</a:t>
            </a:r>
          </a:p>
          <a:p>
            <a:pPr lvl="1"/>
            <a:r>
              <a:rPr lang="en-US" dirty="0">
                <a:latin typeface="Times New Roman" panose="02020603050405020304" pitchFamily="18" charset="0"/>
              </a:rPr>
              <a:t>Know that this is useful only for interpolating values and not for extrapolation</a:t>
            </a:r>
          </a:p>
          <a:p>
            <a:pPr marL="457200" lvl="1"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Using interpolating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25</a:t>
            </a:fld>
            <a:endParaRPr lang="en-CA"/>
          </a:p>
        </p:txBody>
      </p:sp>
      <p:pic>
        <p:nvPicPr>
          <p:cNvPr id="5" name="Audio 4">
            <a:hlinkClick r:id="" action="ppaction://media"/>
            <a:extLst>
              <a:ext uri="{FF2B5EF4-FFF2-40B4-BE49-F238E27FC236}">
                <a16:creationId xmlns:a16="http://schemas.microsoft.com/office/drawing/2014/main" id="{C3620A2B-0277-460C-985F-446152AE170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55905"/>
    </mc:Choice>
    <mc:Fallback xmlns="">
      <p:transition spd="slow" advTm="55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https://en.wikipedia.org/wiki/Polynomial_interpolation</a:t>
            </a:r>
          </a:p>
        </p:txBody>
      </p:sp>
      <p:sp>
        <p:nvSpPr>
          <p:cNvPr id="4" name="Footer Placeholder 3"/>
          <p:cNvSpPr>
            <a:spLocks noGrp="1"/>
          </p:cNvSpPr>
          <p:nvPr>
            <p:ph type="ftr" sz="quarter" idx="11"/>
          </p:nvPr>
        </p:nvSpPr>
        <p:spPr/>
        <p:txBody>
          <a:bodyPr/>
          <a:lstStyle/>
          <a:p>
            <a:r>
              <a:rPr lang="en-US"/>
              <a:t>Using interpolating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26</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Brian Nguyen for noting an error in the order of the vector entries on p.18.</a:t>
            </a:r>
            <a:endParaRPr lang="en-CA" sz="1800" dirty="0"/>
          </a:p>
        </p:txBody>
      </p:sp>
      <p:sp>
        <p:nvSpPr>
          <p:cNvPr id="4" name="Footer Placeholder 3"/>
          <p:cNvSpPr>
            <a:spLocks noGrp="1"/>
          </p:cNvSpPr>
          <p:nvPr>
            <p:ph type="ftr" sz="quarter" idx="11"/>
          </p:nvPr>
        </p:nvSpPr>
        <p:spPr/>
        <p:txBody>
          <a:bodyPr/>
          <a:lstStyle/>
          <a:p>
            <a:r>
              <a:rPr lang="en-US"/>
              <a:t>Using interpolating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27</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Using interpolating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28</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Using interpolating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29</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Recall that most data comes from periodically sampled sensors and other devices</a:t>
            </a:r>
          </a:p>
          <a:p>
            <a:pPr lvl="1"/>
            <a:r>
              <a:rPr lang="en-US" dirty="0"/>
              <a:t>We will assume that our values are equally sampled in either space or time</a:t>
            </a:r>
          </a:p>
          <a:p>
            <a:pPr lvl="1"/>
            <a:r>
              <a:rPr lang="en-US" dirty="0"/>
              <a:t>Other techniques, such as finite-element methods, are beyond the scope of this course</a:t>
            </a:r>
          </a:p>
          <a:p>
            <a:r>
              <a:rPr lang="en-US" dirty="0"/>
              <a:t>Thus, we will assume that:</a:t>
            </a:r>
          </a:p>
          <a:p>
            <a:pPr lvl="1"/>
            <a:r>
              <a:rPr lang="en-US" dirty="0"/>
              <a:t>Our values are either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i="1" dirty="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 + </a:t>
            </a:r>
            <a:r>
              <a:rPr lang="en-US" i="1" dirty="0" err="1">
                <a:latin typeface="Times New Roman" panose="02020603050405020304" pitchFamily="18" charset="0"/>
              </a:rPr>
              <a:t>kh</a:t>
            </a:r>
            <a:r>
              <a:rPr lang="en-US" dirty="0"/>
              <a:t> or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i="1" dirty="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t</a:t>
            </a:r>
            <a:r>
              <a:rPr lang="en-US" baseline="-25000" dirty="0">
                <a:latin typeface="Times New Roman" panose="02020603050405020304" pitchFamily="18" charset="0"/>
              </a:rPr>
              <a:t>0</a:t>
            </a:r>
            <a:r>
              <a:rPr lang="en-US" dirty="0">
                <a:latin typeface="Times New Roman" panose="02020603050405020304" pitchFamily="18" charset="0"/>
              </a:rPr>
              <a:t> + </a:t>
            </a:r>
            <a:r>
              <a:rPr lang="en-US" i="1" dirty="0" err="1">
                <a:latin typeface="Times New Roman" panose="02020603050405020304" pitchFamily="18" charset="0"/>
              </a:rPr>
              <a:t>k</a:t>
            </a:r>
            <a:r>
              <a:rPr lang="en-US" dirty="0" err="1">
                <a:latin typeface="Symbol" panose="05050102010706020507" pitchFamily="18" charset="2"/>
              </a:rPr>
              <a:t>D</a:t>
            </a:r>
            <a:r>
              <a:rPr lang="en-US" i="1" dirty="0" err="1">
                <a:latin typeface="Times New Roman" panose="02020603050405020304" pitchFamily="18" charset="0"/>
              </a:rPr>
              <a:t>t</a:t>
            </a:r>
            <a:endParaRPr lang="en-US" dirty="0">
              <a:latin typeface="Times New Roman" panose="02020603050405020304" pitchFamily="18" charset="0"/>
            </a:endParaRPr>
          </a:p>
          <a:p>
            <a:pPr lvl="1"/>
            <a:r>
              <a:rPr lang="en-US" dirty="0"/>
              <a:t>We will assume the values are reasonably exact,</a:t>
            </a:r>
            <a:br>
              <a:rPr lang="en-US" dirty="0"/>
            </a:br>
            <a:r>
              <a:rPr lang="en-US" dirty="0"/>
              <a:t>		represented by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and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a:t>
            </a:r>
          </a:p>
          <a:p>
            <a:pPr lvl="1"/>
            <a:r>
              <a:rPr lang="en-US" dirty="0"/>
              <a:t>We will always design our polynomials to be optimally written for Horner’s rule</a:t>
            </a:r>
            <a:endParaRPr lang="en-US" cap="small" dirty="0"/>
          </a:p>
          <a:p>
            <a:pPr lvl="1"/>
            <a:r>
              <a:rPr lang="en-US" dirty="0"/>
              <a:t>Later, we will see techniques if there is significant error in the readings</a:t>
            </a:r>
          </a:p>
          <a:p>
            <a:pPr lvl="1"/>
            <a:endParaRPr lang="en-US" cap="small" dirty="0"/>
          </a:p>
        </p:txBody>
      </p:sp>
      <p:sp>
        <p:nvSpPr>
          <p:cNvPr id="4" name="Footer Placeholder 3"/>
          <p:cNvSpPr>
            <a:spLocks noGrp="1"/>
          </p:cNvSpPr>
          <p:nvPr>
            <p:ph type="ftr" sz="quarter" idx="11"/>
          </p:nvPr>
        </p:nvSpPr>
        <p:spPr/>
        <p:txBody>
          <a:bodyPr/>
          <a:lstStyle/>
          <a:p>
            <a:r>
              <a:rPr lang="en-US"/>
              <a:t>Using interpolating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pic>
        <p:nvPicPr>
          <p:cNvPr id="6" name="Audio 5">
            <a:hlinkClick r:id="" action="ppaction://media"/>
            <a:extLst>
              <a:ext uri="{FF2B5EF4-FFF2-40B4-BE49-F238E27FC236}">
                <a16:creationId xmlns:a16="http://schemas.microsoft.com/office/drawing/2014/main" id="{E1927CDD-2DBB-43A7-93CC-9EC25621A9C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87754070"/>
      </p:ext>
    </p:extLst>
  </p:cSld>
  <p:clrMapOvr>
    <a:masterClrMapping/>
  </p:clrMapOvr>
  <mc:AlternateContent xmlns:mc="http://schemas.openxmlformats.org/markup-compatibility/2006" xmlns:p14="http://schemas.microsoft.com/office/powerpoint/2010/main">
    <mc:Choice Requires="p14">
      <p:transition spd="slow" p14:dur="2000" advTm="140456"/>
    </mc:Choice>
    <mc:Fallback xmlns="">
      <p:transition spd="slow" advTm="140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8177CB7E-CD6B-4D69-84FB-218315898304}"/>
              </a:ext>
            </a:extLst>
          </p:cNvPr>
          <p:cNvSpPr txBox="1"/>
          <p:nvPr/>
        </p:nvSpPr>
        <p:spPr>
          <a:xfrm>
            <a:off x="6664377" y="6346145"/>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29" name="Rectangle 28">
            <a:extLst>
              <a:ext uri="{FF2B5EF4-FFF2-40B4-BE49-F238E27FC236}">
                <a16:creationId xmlns:a16="http://schemas.microsoft.com/office/drawing/2014/main" id="{DDC76D7C-1662-4D19-92B2-31036EB7EC19}"/>
              </a:ext>
            </a:extLst>
          </p:cNvPr>
          <p:cNvSpPr/>
          <p:nvPr/>
        </p:nvSpPr>
        <p:spPr>
          <a:xfrm>
            <a:off x="4944490" y="6129556"/>
            <a:ext cx="933822" cy="26035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Linear interpolation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we have two points:</a:t>
            </a:r>
          </a:p>
          <a:p>
            <a:pPr marL="0" indent="0" algn="ctr">
              <a:buNone/>
            </a:pP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r>
              <a:rPr lang="en-US" dirty="0"/>
              <a:t> and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p>
          <a:p>
            <a:pPr lvl="1"/>
            <a:r>
              <a:rPr lang="en-US" dirty="0"/>
              <a:t>Alternatively,</a:t>
            </a:r>
          </a:p>
          <a:p>
            <a:pPr marL="0" indent="0" algn="ctr">
              <a:buNone/>
            </a:pPr>
            <a:r>
              <a:rPr lang="en-US" dirty="0">
                <a:latin typeface="Times New Roman" panose="02020603050405020304" pitchFamily="18" charset="0"/>
                <a:ea typeface="Tahoma" panose="020B0604030504040204" pitchFamily="34" charset="0"/>
              </a:rPr>
              <a:t>(</a:t>
            </a:r>
            <a:r>
              <a:rPr lang="en-US" i="1" dirty="0" err="1">
                <a:latin typeface="Times New Roman" panose="02020603050405020304" pitchFamily="18" charset="0"/>
                <a:ea typeface="Tahoma" panose="020B0604030504040204" pitchFamily="34" charset="0"/>
              </a:rPr>
              <a:t>x</a:t>
            </a:r>
            <a:r>
              <a:rPr lang="en-US" i="1" baseline="-25000" dirty="0" err="1">
                <a:latin typeface="Times New Roman" panose="02020603050405020304" pitchFamily="18" charset="0"/>
                <a:ea typeface="Tahoma" panose="020B0604030504040204" pitchFamily="34" charset="0"/>
              </a:rPr>
              <a:t>k</a:t>
            </a:r>
            <a:r>
              <a:rPr lang="en-US" dirty="0">
                <a:latin typeface="Times New Roman" panose="02020603050405020304" pitchFamily="18" charset="0"/>
                <a:ea typeface="Tahoma" panose="020B0604030504040204" pitchFamily="34" charset="0"/>
              </a:rPr>
              <a:t> – </a:t>
            </a:r>
            <a:r>
              <a:rPr lang="en-US" i="1" dirty="0">
                <a:latin typeface="Times New Roman" panose="02020603050405020304" pitchFamily="18" charset="0"/>
                <a:ea typeface="Tahoma" panose="020B0604030504040204" pitchFamily="34" charset="0"/>
              </a:rPr>
              <a:t>h</a:t>
            </a:r>
            <a:r>
              <a:rPr lang="en-US" dirty="0">
                <a:latin typeface="Times New Roman" panose="02020603050405020304" pitchFamily="18" charset="0"/>
                <a:ea typeface="Tahoma" panose="020B0604030504040204" pitchFamily="34" charset="0"/>
              </a:rPr>
              <a:t>, </a:t>
            </a:r>
            <a:r>
              <a:rPr lang="en-US" i="1" dirty="0">
                <a:latin typeface="Times New Roman" panose="02020603050405020304" pitchFamily="18" charset="0"/>
                <a:ea typeface="Tahoma" panose="020B0604030504040204" pitchFamily="34" charset="0"/>
              </a:rPr>
              <a:t>f </a:t>
            </a:r>
            <a:r>
              <a:rPr lang="en-US" dirty="0">
                <a:latin typeface="Times New Roman" panose="02020603050405020304" pitchFamily="18" charset="0"/>
                <a:ea typeface="Tahoma" panose="020B0604030504040204" pitchFamily="34" charset="0"/>
              </a:rPr>
              <a:t>(</a:t>
            </a:r>
            <a:r>
              <a:rPr lang="en-US" i="1" dirty="0" err="1">
                <a:latin typeface="Times New Roman" panose="02020603050405020304" pitchFamily="18" charset="0"/>
                <a:ea typeface="Tahoma" panose="020B0604030504040204" pitchFamily="34" charset="0"/>
              </a:rPr>
              <a:t>x</a:t>
            </a:r>
            <a:r>
              <a:rPr lang="en-US" i="1" baseline="-25000" dirty="0" err="1">
                <a:latin typeface="Times New Roman" panose="02020603050405020304" pitchFamily="18" charset="0"/>
                <a:ea typeface="Tahoma" panose="020B0604030504040204" pitchFamily="34" charset="0"/>
              </a:rPr>
              <a:t>k</a:t>
            </a:r>
            <a:r>
              <a:rPr lang="en-US" dirty="0">
                <a:latin typeface="Times New Roman" panose="02020603050405020304" pitchFamily="18" charset="0"/>
                <a:ea typeface="Tahoma" panose="020B0604030504040204" pitchFamily="34" charset="0"/>
              </a:rPr>
              <a:t> – </a:t>
            </a:r>
            <a:r>
              <a:rPr lang="en-US" i="1" dirty="0">
                <a:latin typeface="Times New Roman" panose="02020603050405020304" pitchFamily="18" charset="0"/>
                <a:ea typeface="Tahoma" panose="020B0604030504040204" pitchFamily="34" charset="0"/>
              </a:rPr>
              <a:t>h</a:t>
            </a:r>
            <a:r>
              <a:rPr lang="en-US" dirty="0">
                <a:latin typeface="Times New Roman" panose="02020603050405020304" pitchFamily="18" charset="0"/>
                <a:ea typeface="Tahoma" panose="020B0604030504040204" pitchFamily="34" charset="0"/>
              </a:rPr>
              <a:t>))</a:t>
            </a:r>
            <a:r>
              <a:rPr lang="en-US" dirty="0"/>
              <a:t> and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p>
          <a:p>
            <a:r>
              <a:rPr lang="en-US" dirty="0"/>
              <a:t>The interpolating polynomial is</a:t>
            </a:r>
          </a:p>
          <a:p>
            <a:endParaRPr lang="en-US" dirty="0"/>
          </a:p>
          <a:p>
            <a:endParaRPr lang="en-US" dirty="0"/>
          </a:p>
          <a:p>
            <a:r>
              <a:rPr lang="en-US" dirty="0"/>
              <a:t>Issues</a:t>
            </a:r>
          </a:p>
          <a:p>
            <a:pPr lvl="1"/>
            <a:r>
              <a:rPr lang="en-US" dirty="0"/>
              <a:t>Nothing prevents these values from</a:t>
            </a:r>
            <a:br>
              <a:rPr lang="en-US" dirty="0"/>
            </a:br>
            <a:r>
              <a:rPr lang="en-US" dirty="0"/>
              <a:t>being arbitrarily large</a:t>
            </a:r>
          </a:p>
          <a:p>
            <a:pPr lvl="1"/>
            <a:r>
              <a:rPr lang="en-US" dirty="0"/>
              <a:t>Numerous</a:t>
            </a:r>
            <a:br>
              <a:rPr lang="en-US" dirty="0"/>
            </a:br>
            <a:r>
              <a:rPr lang="en-US" dirty="0"/>
              <a:t>      subtractions</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sp>
        <p:nvSpPr>
          <p:cNvPr id="26" name="Freeform: Shape 25">
            <a:extLst>
              <a:ext uri="{FF2B5EF4-FFF2-40B4-BE49-F238E27FC236}">
                <a16:creationId xmlns:a16="http://schemas.microsoft.com/office/drawing/2014/main" id="{B396F8B4-8C74-49D0-8405-B29D2FFD7942}"/>
              </a:ext>
            </a:extLst>
          </p:cNvPr>
          <p:cNvSpPr/>
          <p:nvPr/>
        </p:nvSpPr>
        <p:spPr>
          <a:xfrm>
            <a:off x="3697070" y="4605555"/>
            <a:ext cx="3522267" cy="1220869"/>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B2FBDE57-EF26-47FB-A0CA-D0BDA5C52198}"/>
              </a:ext>
            </a:extLst>
          </p:cNvPr>
          <p:cNvCxnSpPr>
            <a:cxnSpLocks/>
          </p:cNvCxnSpPr>
          <p:nvPr/>
        </p:nvCxnSpPr>
        <p:spPr>
          <a:xfrm flipH="1">
            <a:off x="3683477" y="6268153"/>
            <a:ext cx="35358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72DCB91-6762-4EA7-9454-7E970D3AFE72}"/>
              </a:ext>
            </a:extLst>
          </p:cNvPr>
          <p:cNvCxnSpPr>
            <a:cxnSpLocks/>
          </p:cNvCxnSpPr>
          <p:nvPr/>
        </p:nvCxnSpPr>
        <p:spPr>
          <a:xfrm>
            <a:off x="6816483"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E10B179-F9EF-4BCA-B750-7453041AC0D7}"/>
              </a:ext>
            </a:extLst>
          </p:cNvPr>
          <p:cNvCxnSpPr>
            <a:cxnSpLocks/>
          </p:cNvCxnSpPr>
          <p:nvPr/>
        </p:nvCxnSpPr>
        <p:spPr>
          <a:xfrm>
            <a:off x="682083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375E2A1-4E75-4AC1-825E-4C6474DE7A96}"/>
              </a:ext>
            </a:extLst>
          </p:cNvPr>
          <p:cNvCxnSpPr>
            <a:cxnSpLocks/>
          </p:cNvCxnSpPr>
          <p:nvPr/>
        </p:nvCxnSpPr>
        <p:spPr>
          <a:xfrm>
            <a:off x="588266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8EF0500-0DC4-44AA-9A4B-91EE235B60AB}"/>
              </a:ext>
            </a:extLst>
          </p:cNvPr>
          <p:cNvSpPr txBox="1"/>
          <p:nvPr/>
        </p:nvSpPr>
        <p:spPr>
          <a:xfrm>
            <a:off x="5726207"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8" name="Straight Connector 47">
            <a:extLst>
              <a:ext uri="{FF2B5EF4-FFF2-40B4-BE49-F238E27FC236}">
                <a16:creationId xmlns:a16="http://schemas.microsoft.com/office/drawing/2014/main" id="{697C6D92-1631-49CD-869E-6329CA62D2EC}"/>
              </a:ext>
            </a:extLst>
          </p:cNvPr>
          <p:cNvCxnSpPr>
            <a:cxnSpLocks/>
          </p:cNvCxnSpPr>
          <p:nvPr/>
        </p:nvCxnSpPr>
        <p:spPr>
          <a:xfrm>
            <a:off x="494449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12AC6F7-1837-4B3A-A69A-F6C2F9C1E45F}"/>
              </a:ext>
            </a:extLst>
          </p:cNvPr>
          <p:cNvSpPr txBox="1"/>
          <p:nvPr/>
        </p:nvSpPr>
        <p:spPr>
          <a:xfrm>
            <a:off x="4788037" y="6346145"/>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50" name="Straight Connector 49">
            <a:extLst>
              <a:ext uri="{FF2B5EF4-FFF2-40B4-BE49-F238E27FC236}">
                <a16:creationId xmlns:a16="http://schemas.microsoft.com/office/drawing/2014/main" id="{842E0E12-7F67-4DAE-8758-C00EA6A146EC}"/>
              </a:ext>
            </a:extLst>
          </p:cNvPr>
          <p:cNvCxnSpPr>
            <a:cxnSpLocks/>
          </p:cNvCxnSpPr>
          <p:nvPr/>
        </p:nvCxnSpPr>
        <p:spPr>
          <a:xfrm>
            <a:off x="400632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F64A027-E97D-464F-B600-D8ED765589F0}"/>
              </a:ext>
            </a:extLst>
          </p:cNvPr>
          <p:cNvSpPr txBox="1"/>
          <p:nvPr/>
        </p:nvSpPr>
        <p:spPr>
          <a:xfrm>
            <a:off x="3849867" y="6346145"/>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52" name="Oval 51">
            <a:extLst>
              <a:ext uri="{FF2B5EF4-FFF2-40B4-BE49-F238E27FC236}">
                <a16:creationId xmlns:a16="http://schemas.microsoft.com/office/drawing/2014/main" id="{1971A4D7-50A2-4A50-B17B-E21181786BA0}"/>
              </a:ext>
            </a:extLst>
          </p:cNvPr>
          <p:cNvSpPr/>
          <p:nvPr/>
        </p:nvSpPr>
        <p:spPr>
          <a:xfrm>
            <a:off x="4898770" y="563443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CF1FACBC-AAE0-4330-BCD6-5DFA2E524022}"/>
              </a:ext>
            </a:extLst>
          </p:cNvPr>
          <p:cNvSpPr/>
          <p:nvPr/>
        </p:nvSpPr>
        <p:spPr>
          <a:xfrm>
            <a:off x="5841526" y="53424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E81C2B24-E159-40D9-A307-CA9DC2AACFA5}"/>
              </a:ext>
            </a:extLst>
          </p:cNvPr>
          <p:cNvSpPr txBox="1"/>
          <p:nvPr/>
        </p:nvSpPr>
        <p:spPr>
          <a:xfrm>
            <a:off x="4432912" y="5156316"/>
            <a:ext cx="848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9AAEB284-A695-4BA6-8B24-1222872B7363}"/>
              </a:ext>
            </a:extLst>
          </p:cNvPr>
          <p:cNvSpPr txBox="1"/>
          <p:nvPr/>
        </p:nvSpPr>
        <p:spPr>
          <a:xfrm>
            <a:off x="5387011" y="4911693"/>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graphicFrame>
        <p:nvGraphicFramePr>
          <p:cNvPr id="33" name="Object 32">
            <a:extLst>
              <a:ext uri="{FF2B5EF4-FFF2-40B4-BE49-F238E27FC236}">
                <a16:creationId xmlns:a16="http://schemas.microsoft.com/office/drawing/2014/main" id="{EB0DDA9D-B122-4738-95E3-35D8715A44F9}"/>
              </a:ext>
            </a:extLst>
          </p:cNvPr>
          <p:cNvGraphicFramePr>
            <a:graphicFrameLocks noChangeAspect="1"/>
          </p:cNvGraphicFramePr>
          <p:nvPr>
            <p:extLst>
              <p:ext uri="{D42A27DB-BD31-4B8C-83A1-F6EECF244321}">
                <p14:modId xmlns:p14="http://schemas.microsoft.com/office/powerpoint/2010/main" val="2592515070"/>
              </p:ext>
            </p:extLst>
          </p:nvPr>
        </p:nvGraphicFramePr>
        <p:xfrm>
          <a:off x="1963894" y="3736210"/>
          <a:ext cx="4315684" cy="736325"/>
        </p:xfrm>
        <a:graphic>
          <a:graphicData uri="http://schemas.openxmlformats.org/presentationml/2006/ole">
            <mc:AlternateContent xmlns:mc="http://schemas.openxmlformats.org/markup-compatibility/2006">
              <mc:Choice xmlns:v="urn:schemas-microsoft-com:vml" Requires="v">
                <p:oleObj spid="_x0000_s1030" name="Equation" r:id="rId6" imgW="2679480" imgH="457200" progId="Equation.DSMT4">
                  <p:embed/>
                </p:oleObj>
              </mc:Choice>
              <mc:Fallback>
                <p:oleObj name="Equation" r:id="rId6" imgW="2679480" imgH="457200" progId="Equation.DSMT4">
                  <p:embed/>
                  <p:pic>
                    <p:nvPicPr>
                      <p:cNvPr id="6" name="Object 5">
                        <a:extLst>
                          <a:ext uri="{FF2B5EF4-FFF2-40B4-BE49-F238E27FC236}">
                            <a16:creationId xmlns:a16="http://schemas.microsoft.com/office/drawing/2014/main" id="{8BF47DF3-4DE5-4371-89C0-AAC90B6EF0A9}"/>
                          </a:ext>
                        </a:extLst>
                      </p:cNvPr>
                      <p:cNvPicPr/>
                      <p:nvPr/>
                    </p:nvPicPr>
                    <p:blipFill>
                      <a:blip r:embed="rId7"/>
                      <a:stretch>
                        <a:fillRect/>
                      </a:stretch>
                    </p:blipFill>
                    <p:spPr>
                      <a:xfrm>
                        <a:off x="1963894" y="3736210"/>
                        <a:ext cx="4315684" cy="736325"/>
                      </a:xfrm>
                      <a:prstGeom prst="rect">
                        <a:avLst/>
                      </a:prstGeom>
                    </p:spPr>
                  </p:pic>
                </p:oleObj>
              </mc:Fallback>
            </mc:AlternateContent>
          </a:graphicData>
        </a:graphic>
      </p:graphicFrame>
      <p:cxnSp>
        <p:nvCxnSpPr>
          <p:cNvPr id="35" name="Straight Connector 34">
            <a:extLst>
              <a:ext uri="{FF2B5EF4-FFF2-40B4-BE49-F238E27FC236}">
                <a16:creationId xmlns:a16="http://schemas.microsoft.com/office/drawing/2014/main" id="{43FEF1CE-F12B-4EF2-85A2-5349CB7E766F}"/>
              </a:ext>
            </a:extLst>
          </p:cNvPr>
          <p:cNvCxnSpPr>
            <a:cxnSpLocks/>
          </p:cNvCxnSpPr>
          <p:nvPr/>
        </p:nvCxnSpPr>
        <p:spPr>
          <a:xfrm flipV="1">
            <a:off x="4944490" y="5391905"/>
            <a:ext cx="942756" cy="2836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2FE974D2-C074-4340-A0A2-EEAAC00FE07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xmlns:p14="http://schemas.microsoft.com/office/powerpoint/2010/main">
    <mc:Choice Requires="p14">
      <p:transition spd="slow" p14:dur="2000" advTm="125341"/>
    </mc:Choice>
    <mc:Fallback xmlns="">
      <p:transition spd="slow" advTm="125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0"/>
                </p:tgtEl>
              </p:cMediaNode>
            </p:audio>
          </p:childTnLst>
        </p:cTn>
      </p:par>
    </p:tnLst>
    <p:bldLst>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665482B-CD74-47D6-BAA2-FD54C126E5FF}"/>
              </a:ext>
            </a:extLst>
          </p:cNvPr>
          <p:cNvSpPr/>
          <p:nvPr/>
        </p:nvSpPr>
        <p:spPr>
          <a:xfrm>
            <a:off x="5285313" y="6129556"/>
            <a:ext cx="933822" cy="26035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smtClean="0"/>
              <a:t>Linear interpolation</a:t>
            </a:r>
            <a:endParaRPr lang="en-US" dirty="0"/>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Solution:</a:t>
            </a:r>
          </a:p>
          <a:p>
            <a:pPr lvl="1"/>
            <a:r>
              <a:rPr lang="en-US" dirty="0" smtClean="0"/>
              <a:t>Let us shift and scale the interval </a:t>
            </a:r>
            <a:r>
              <a:rPr lang="en-US" dirty="0" smtClean="0">
                <a:latin typeface="Times New Roman" panose="02020603050405020304" pitchFamily="18" charset="0"/>
              </a:rPr>
              <a:t>[</a:t>
            </a:r>
            <a:r>
              <a:rPr lang="en-US" i="1" dirty="0" err="1" smtClean="0">
                <a:latin typeface="Times New Roman" panose="02020603050405020304" pitchFamily="18" charset="0"/>
              </a:rPr>
              <a:t>x</a:t>
            </a:r>
            <a:r>
              <a:rPr lang="en-US" i="1" baseline="-25000" dirty="0" err="1" smtClean="0">
                <a:latin typeface="Times New Roman" panose="02020603050405020304" pitchFamily="18" charset="0"/>
              </a:rPr>
              <a:t>k</a:t>
            </a:r>
            <a:r>
              <a:rPr lang="en-US" baseline="-25000" dirty="0" smtClean="0">
                <a:latin typeface="Times New Roman" panose="02020603050405020304" pitchFamily="18" charset="0"/>
              </a:rPr>
              <a:t> – 1</a:t>
            </a:r>
            <a:r>
              <a:rPr lang="en-US" dirty="0" smtClean="0">
                <a:latin typeface="Times New Roman" panose="02020603050405020304" pitchFamily="18" charset="0"/>
              </a:rPr>
              <a:t>, </a:t>
            </a:r>
            <a:r>
              <a:rPr lang="en-US" i="1" dirty="0" err="1" smtClean="0">
                <a:latin typeface="Times New Roman" panose="02020603050405020304" pitchFamily="18" charset="0"/>
              </a:rPr>
              <a:t>x</a:t>
            </a:r>
            <a:r>
              <a:rPr lang="en-US" i="1" baseline="-25000" dirty="0" err="1" smtClean="0">
                <a:latin typeface="Times New Roman" panose="02020603050405020304" pitchFamily="18" charset="0"/>
              </a:rPr>
              <a:t>k</a:t>
            </a:r>
            <a:r>
              <a:rPr lang="en-US" dirty="0" smtClean="0">
                <a:latin typeface="Times New Roman" panose="02020603050405020304" pitchFamily="18" charset="0"/>
              </a:rPr>
              <a:t>]</a:t>
            </a:r>
            <a:r>
              <a:rPr lang="en-US" dirty="0" smtClean="0"/>
              <a:t> to </a:t>
            </a:r>
            <a:r>
              <a:rPr lang="en-US" dirty="0" smtClean="0">
                <a:latin typeface="Times New Roman" panose="02020603050405020304" pitchFamily="18" charset="0"/>
              </a:rPr>
              <a:t>[–0.5, 0.5]</a:t>
            </a:r>
          </a:p>
          <a:p>
            <a:pPr lvl="1"/>
            <a:r>
              <a:rPr lang="en-US" dirty="0" smtClean="0"/>
              <a:t>Now</a:t>
            </a:r>
            <a:r>
              <a:rPr lang="en-US" dirty="0"/>
              <a:t>, we must solve</a:t>
            </a:r>
            <a:endParaRPr lang="en-US" sz="1100" dirty="0">
              <a:latin typeface="Times New Roman" panose="02020603050405020304" pitchFamily="18" charset="0"/>
            </a:endParaRPr>
          </a:p>
          <a:p>
            <a:pPr marL="457200" lvl="1" indent="0">
              <a:buNone/>
            </a:pPr>
            <a:r>
              <a:rPr lang="en-US" dirty="0" smtClean="0">
                <a:latin typeface="Times New Roman" panose="02020603050405020304" pitchFamily="18" charset="0"/>
              </a:rPr>
              <a:t/>
            </a:r>
            <a:br>
              <a:rPr lang="en-US" dirty="0" smtClean="0">
                <a:latin typeface="Times New Roman" panose="02020603050405020304" pitchFamily="18" charset="0"/>
              </a:rPr>
            </a:br>
            <a:r>
              <a:rPr lang="en-US" dirty="0" smtClean="0">
                <a:latin typeface="Times New Roman" panose="02020603050405020304" pitchFamily="18" charset="0"/>
              </a:rPr>
              <a:t/>
            </a:r>
            <a:br>
              <a:rPr lang="en-US" dirty="0" smtClean="0">
                <a:latin typeface="Times New Roman" panose="02020603050405020304" pitchFamily="18" charset="0"/>
              </a:rPr>
            </a:br>
            <a:endParaRPr lang="en-US" dirty="0" smtClean="0">
              <a:latin typeface="Times New Roman" panose="02020603050405020304" pitchFamily="18" charset="0"/>
            </a:endParaRPr>
          </a:p>
          <a:p>
            <a:pPr lvl="1"/>
            <a:r>
              <a:rPr lang="en-US" dirty="0" smtClean="0">
                <a:latin typeface="Times New Roman" panose="02020603050405020304" pitchFamily="18" charset="0"/>
              </a:rPr>
              <a:t>Solving </a:t>
            </a:r>
            <a:r>
              <a:rPr lang="en-US" dirty="0">
                <a:latin typeface="Times New Roman" panose="02020603050405020304" pitchFamily="18" charset="0"/>
              </a:rPr>
              <a:t>this </a:t>
            </a:r>
            <a:r>
              <a:rPr lang="en-US" dirty="0" smtClean="0">
                <a:latin typeface="Times New Roman" panose="02020603050405020304" pitchFamily="18" charset="0"/>
              </a:rPr>
              <a:t>yields </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sp>
        <p:nvSpPr>
          <p:cNvPr id="32" name="TextBox 31">
            <a:extLst>
              <a:ext uri="{FF2B5EF4-FFF2-40B4-BE49-F238E27FC236}">
                <a16:creationId xmlns:a16="http://schemas.microsoft.com/office/drawing/2014/main" id="{F247EAE4-7491-47C2-9614-6B6D511676BD}"/>
              </a:ext>
            </a:extLst>
          </p:cNvPr>
          <p:cNvSpPr txBox="1"/>
          <p:nvPr/>
        </p:nvSpPr>
        <p:spPr>
          <a:xfrm>
            <a:off x="6903134" y="6346145"/>
            <a:ext cx="50526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3AB4451D-CCDE-4930-9F67-4BEF4FFD8D54}"/>
              </a:ext>
            </a:extLst>
          </p:cNvPr>
          <p:cNvSpPr txBox="1"/>
          <p:nvPr/>
        </p:nvSpPr>
        <p:spPr>
          <a:xfrm>
            <a:off x="5976219" y="6346145"/>
            <a:ext cx="50526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8BF47DF3-4DE5-4371-89C0-AAC90B6EF0A9}"/>
              </a:ext>
            </a:extLst>
          </p:cNvPr>
          <p:cNvGraphicFramePr>
            <a:graphicFrameLocks noChangeAspect="1"/>
          </p:cNvGraphicFramePr>
          <p:nvPr>
            <p:extLst>
              <p:ext uri="{D42A27DB-BD31-4B8C-83A1-F6EECF244321}">
                <p14:modId xmlns:p14="http://schemas.microsoft.com/office/powerpoint/2010/main" val="3836220273"/>
              </p:ext>
            </p:extLst>
          </p:nvPr>
        </p:nvGraphicFramePr>
        <p:xfrm>
          <a:off x="3331932" y="3692525"/>
          <a:ext cx="3927475" cy="696913"/>
        </p:xfrm>
        <a:graphic>
          <a:graphicData uri="http://schemas.openxmlformats.org/presentationml/2006/ole">
            <mc:AlternateContent xmlns:mc="http://schemas.openxmlformats.org/markup-compatibility/2006">
              <mc:Choice xmlns:v="urn:schemas-microsoft-com:vml" Requires="v">
                <p:oleObj spid="_x0000_s9236" name="Equation" r:id="rId4" imgW="2438280" imgH="431640" progId="Equation.DSMT4">
                  <p:embed/>
                </p:oleObj>
              </mc:Choice>
              <mc:Fallback>
                <p:oleObj name="Equation" r:id="rId4" imgW="2438280" imgH="431640" progId="Equation.DSMT4">
                  <p:embed/>
                  <p:pic>
                    <p:nvPicPr>
                      <p:cNvPr id="6" name="Object 5">
                        <a:extLst>
                          <a:ext uri="{FF2B5EF4-FFF2-40B4-BE49-F238E27FC236}">
                            <a16:creationId xmlns:a16="http://schemas.microsoft.com/office/drawing/2014/main" id="{8BF47DF3-4DE5-4371-89C0-AAC90B6EF0A9}"/>
                          </a:ext>
                        </a:extLst>
                      </p:cNvPr>
                      <p:cNvPicPr/>
                      <p:nvPr/>
                    </p:nvPicPr>
                    <p:blipFill>
                      <a:blip r:embed="rId5"/>
                      <a:stretch>
                        <a:fillRect/>
                      </a:stretch>
                    </p:blipFill>
                    <p:spPr>
                      <a:xfrm>
                        <a:off x="3331932" y="3692525"/>
                        <a:ext cx="3927475" cy="696913"/>
                      </a:xfrm>
                      <a:prstGeom prst="rect">
                        <a:avLst/>
                      </a:prstGeom>
                    </p:spPr>
                  </p:pic>
                </p:oleObj>
              </mc:Fallback>
            </mc:AlternateContent>
          </a:graphicData>
        </a:graphic>
      </p:graphicFrame>
      <p:sp>
        <p:nvSpPr>
          <p:cNvPr id="36" name="Freeform: Shape 35">
            <a:extLst>
              <a:ext uri="{FF2B5EF4-FFF2-40B4-BE49-F238E27FC236}">
                <a16:creationId xmlns:a16="http://schemas.microsoft.com/office/drawing/2014/main" id="{F68CE9A8-99D1-4531-8A43-70B892C4DD0D}"/>
              </a:ext>
            </a:extLst>
          </p:cNvPr>
          <p:cNvSpPr/>
          <p:nvPr/>
        </p:nvSpPr>
        <p:spPr>
          <a:xfrm>
            <a:off x="4037893" y="4605555"/>
            <a:ext cx="3522267" cy="1220869"/>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7692B17-4635-4C8E-96F9-5F4343C7BF93}"/>
              </a:ext>
            </a:extLst>
          </p:cNvPr>
          <p:cNvCxnSpPr>
            <a:cxnSpLocks/>
          </p:cNvCxnSpPr>
          <p:nvPr/>
        </p:nvCxnSpPr>
        <p:spPr>
          <a:xfrm flipH="1">
            <a:off x="4024300" y="6268153"/>
            <a:ext cx="35358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9FA483B-E5C2-4BB8-A161-BB1B081D4996}"/>
              </a:ext>
            </a:extLst>
          </p:cNvPr>
          <p:cNvCxnSpPr>
            <a:cxnSpLocks/>
          </p:cNvCxnSpPr>
          <p:nvPr/>
        </p:nvCxnSpPr>
        <p:spPr>
          <a:xfrm>
            <a:off x="715730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E00DF27-0239-4173-950C-7B028BBB2A9D}"/>
              </a:ext>
            </a:extLst>
          </p:cNvPr>
          <p:cNvCxnSpPr>
            <a:cxnSpLocks/>
          </p:cNvCxnSpPr>
          <p:nvPr/>
        </p:nvCxnSpPr>
        <p:spPr>
          <a:xfrm>
            <a:off x="7161653"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C9BAC00-5021-4072-B15A-3117A430E0DF}"/>
              </a:ext>
            </a:extLst>
          </p:cNvPr>
          <p:cNvCxnSpPr>
            <a:cxnSpLocks/>
          </p:cNvCxnSpPr>
          <p:nvPr/>
        </p:nvCxnSpPr>
        <p:spPr>
          <a:xfrm>
            <a:off x="6223483"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5792145-ED95-423F-A6DA-9CD5B762B938}"/>
              </a:ext>
            </a:extLst>
          </p:cNvPr>
          <p:cNvCxnSpPr>
            <a:cxnSpLocks/>
          </p:cNvCxnSpPr>
          <p:nvPr/>
        </p:nvCxnSpPr>
        <p:spPr>
          <a:xfrm>
            <a:off x="5285313"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F34D55FB-E18A-4059-B49D-8974D67FFAEA}"/>
              </a:ext>
            </a:extLst>
          </p:cNvPr>
          <p:cNvSpPr txBox="1"/>
          <p:nvPr/>
        </p:nvSpPr>
        <p:spPr>
          <a:xfrm>
            <a:off x="4961080" y="6346145"/>
            <a:ext cx="633507"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a:t>
            </a:r>
            <a:r>
              <a:rPr lang="en-US" sz="2000" dirty="0">
                <a:solidFill>
                  <a:schemeClr val="bg1"/>
                </a:solidFill>
                <a:latin typeface="Times New Roman" panose="02020603050405020304" pitchFamily="18" charset="0"/>
                <a:cs typeface="Times New Roman" panose="02020603050405020304" pitchFamily="18" charset="0"/>
              </a:rPr>
              <a:t>0.5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66" name="Straight Connector 65">
            <a:extLst>
              <a:ext uri="{FF2B5EF4-FFF2-40B4-BE49-F238E27FC236}">
                <a16:creationId xmlns:a16="http://schemas.microsoft.com/office/drawing/2014/main" id="{34511DF6-81FF-4103-9866-008D2FB7B737}"/>
              </a:ext>
            </a:extLst>
          </p:cNvPr>
          <p:cNvCxnSpPr>
            <a:cxnSpLocks/>
          </p:cNvCxnSpPr>
          <p:nvPr/>
        </p:nvCxnSpPr>
        <p:spPr>
          <a:xfrm>
            <a:off x="4347143"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5077D249-9ED5-478F-AC14-42AC0AD63589}"/>
              </a:ext>
            </a:extLst>
          </p:cNvPr>
          <p:cNvSpPr txBox="1"/>
          <p:nvPr/>
        </p:nvSpPr>
        <p:spPr>
          <a:xfrm>
            <a:off x="4031299" y="6346145"/>
            <a:ext cx="63350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–1.5</a:t>
            </a:r>
            <a:endParaRPr lang="en-US" sz="2000" i="1" dirty="0">
              <a:solidFill>
                <a:schemeClr val="bg1"/>
              </a:solidFill>
              <a:latin typeface="Times New Roman" panose="02020603050405020304" pitchFamily="18" charset="0"/>
              <a:cs typeface="Times New Roman" panose="02020603050405020304" pitchFamily="18" charset="0"/>
            </a:endParaRPr>
          </a:p>
        </p:txBody>
      </p:sp>
      <p:sp>
        <p:nvSpPr>
          <p:cNvPr id="68" name="Oval 67">
            <a:extLst>
              <a:ext uri="{FF2B5EF4-FFF2-40B4-BE49-F238E27FC236}">
                <a16:creationId xmlns:a16="http://schemas.microsoft.com/office/drawing/2014/main" id="{5683F684-04A3-4493-9B1B-8C0CBF6CEEC0}"/>
              </a:ext>
            </a:extLst>
          </p:cNvPr>
          <p:cNvSpPr/>
          <p:nvPr/>
        </p:nvSpPr>
        <p:spPr>
          <a:xfrm>
            <a:off x="5239593" y="563443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CFC5586-B5D5-42A9-A5A8-75B1ADBF5958}"/>
              </a:ext>
            </a:extLst>
          </p:cNvPr>
          <p:cNvSpPr/>
          <p:nvPr/>
        </p:nvSpPr>
        <p:spPr>
          <a:xfrm>
            <a:off x="6182349" y="533402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CB2AC5ED-B77E-4974-8E97-7B357687BEE3}"/>
              </a:ext>
            </a:extLst>
          </p:cNvPr>
          <p:cNvSpPr txBox="1"/>
          <p:nvPr/>
        </p:nvSpPr>
        <p:spPr>
          <a:xfrm>
            <a:off x="4773735" y="5156316"/>
            <a:ext cx="848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id="{D3EEC755-D620-4823-ACDA-1E3DF446DB18}"/>
              </a:ext>
            </a:extLst>
          </p:cNvPr>
          <p:cNvSpPr txBox="1"/>
          <p:nvPr/>
        </p:nvSpPr>
        <p:spPr>
          <a:xfrm>
            <a:off x="5727834" y="4911693"/>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C677432E-FEE1-4046-92AA-8E5B837414C8}"/>
              </a:ext>
            </a:extLst>
          </p:cNvPr>
          <p:cNvCxnSpPr>
            <a:cxnSpLocks/>
          </p:cNvCxnSpPr>
          <p:nvPr/>
        </p:nvCxnSpPr>
        <p:spPr>
          <a:xfrm flipV="1">
            <a:off x="5285313" y="5391905"/>
            <a:ext cx="942756" cy="2836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76" name="Object 75">
            <a:extLst>
              <a:ext uri="{FF2B5EF4-FFF2-40B4-BE49-F238E27FC236}">
                <a16:creationId xmlns:a16="http://schemas.microsoft.com/office/drawing/2014/main" id="{7F492059-0698-4130-9531-13A117EE639A}"/>
              </a:ext>
            </a:extLst>
          </p:cNvPr>
          <p:cNvGraphicFramePr>
            <a:graphicFrameLocks noChangeAspect="1"/>
          </p:cNvGraphicFramePr>
          <p:nvPr>
            <p:extLst>
              <p:ext uri="{D42A27DB-BD31-4B8C-83A1-F6EECF244321}">
                <p14:modId xmlns:p14="http://schemas.microsoft.com/office/powerpoint/2010/main" val="2397300162"/>
              </p:ext>
            </p:extLst>
          </p:nvPr>
        </p:nvGraphicFramePr>
        <p:xfrm>
          <a:off x="3097639" y="2741535"/>
          <a:ext cx="2452687" cy="779463"/>
        </p:xfrm>
        <a:graphic>
          <a:graphicData uri="http://schemas.openxmlformats.org/presentationml/2006/ole">
            <mc:AlternateContent xmlns:mc="http://schemas.openxmlformats.org/markup-compatibility/2006">
              <mc:Choice xmlns:v="urn:schemas-microsoft-com:vml" Requires="v">
                <p:oleObj spid="_x0000_s9237" name="Equation" r:id="rId6" imgW="1523880" imgH="482400" progId="Equation.DSMT4">
                  <p:embed/>
                </p:oleObj>
              </mc:Choice>
              <mc:Fallback>
                <p:oleObj name="Equation" r:id="rId6" imgW="1523880" imgH="482400" progId="Equation.DSMT4">
                  <p:embed/>
                  <p:pic>
                    <p:nvPicPr>
                      <p:cNvPr id="76" name="Object 75">
                        <a:extLst>
                          <a:ext uri="{FF2B5EF4-FFF2-40B4-BE49-F238E27FC236}">
                            <a16:creationId xmlns:a16="http://schemas.microsoft.com/office/drawing/2014/main" id="{7F492059-0698-4130-9531-13A117EE639A}"/>
                          </a:ext>
                        </a:extLst>
                      </p:cNvPr>
                      <p:cNvPicPr/>
                      <p:nvPr/>
                    </p:nvPicPr>
                    <p:blipFill>
                      <a:blip r:embed="rId7"/>
                      <a:stretch>
                        <a:fillRect/>
                      </a:stretch>
                    </p:blipFill>
                    <p:spPr>
                      <a:xfrm>
                        <a:off x="3097639" y="2741535"/>
                        <a:ext cx="2452687" cy="779463"/>
                      </a:xfrm>
                      <a:prstGeom prst="rect">
                        <a:avLst/>
                      </a:prstGeom>
                    </p:spPr>
                  </p:pic>
                </p:oleObj>
              </mc:Fallback>
            </mc:AlternateContent>
          </a:graphicData>
        </a:graphic>
      </p:graphicFrame>
      <p:sp>
        <p:nvSpPr>
          <p:cNvPr id="26" name="TextBox 25">
            <a:extLst>
              <a:ext uri="{FF2B5EF4-FFF2-40B4-BE49-F238E27FC236}">
                <a16:creationId xmlns:a16="http://schemas.microsoft.com/office/drawing/2014/main" id="{8177CB7E-CD6B-4D69-84FB-218315898304}"/>
              </a:ext>
            </a:extLst>
          </p:cNvPr>
          <p:cNvSpPr txBox="1"/>
          <p:nvPr/>
        </p:nvSpPr>
        <p:spPr>
          <a:xfrm>
            <a:off x="3233993" y="6348911"/>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27" name="Rectangle 26">
            <a:extLst>
              <a:ext uri="{FF2B5EF4-FFF2-40B4-BE49-F238E27FC236}">
                <a16:creationId xmlns:a16="http://schemas.microsoft.com/office/drawing/2014/main" id="{DDC76D7C-1662-4D19-92B2-31036EB7EC19}"/>
              </a:ext>
            </a:extLst>
          </p:cNvPr>
          <p:cNvSpPr/>
          <p:nvPr/>
        </p:nvSpPr>
        <p:spPr>
          <a:xfrm>
            <a:off x="1514106" y="6132322"/>
            <a:ext cx="933822" cy="26035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5">
            <a:extLst>
              <a:ext uri="{FF2B5EF4-FFF2-40B4-BE49-F238E27FC236}">
                <a16:creationId xmlns:a16="http://schemas.microsoft.com/office/drawing/2014/main" id="{B396F8B4-8C74-49D0-8405-B29D2FFD7942}"/>
              </a:ext>
            </a:extLst>
          </p:cNvPr>
          <p:cNvSpPr/>
          <p:nvPr/>
        </p:nvSpPr>
        <p:spPr>
          <a:xfrm>
            <a:off x="266686" y="4608321"/>
            <a:ext cx="3522267" cy="1220869"/>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B2FBDE57-EF26-47FB-A0CA-D0BDA5C52198}"/>
              </a:ext>
            </a:extLst>
          </p:cNvPr>
          <p:cNvCxnSpPr>
            <a:cxnSpLocks/>
          </p:cNvCxnSpPr>
          <p:nvPr/>
        </p:nvCxnSpPr>
        <p:spPr>
          <a:xfrm flipH="1">
            <a:off x="253093" y="6270919"/>
            <a:ext cx="35358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72DCB91-6762-4EA7-9454-7E970D3AFE72}"/>
              </a:ext>
            </a:extLst>
          </p:cNvPr>
          <p:cNvCxnSpPr>
            <a:cxnSpLocks/>
          </p:cNvCxnSpPr>
          <p:nvPr/>
        </p:nvCxnSpPr>
        <p:spPr>
          <a:xfrm>
            <a:off x="3386099" y="6159665"/>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E10B179-F9EF-4BCA-B750-7453041AC0D7}"/>
              </a:ext>
            </a:extLst>
          </p:cNvPr>
          <p:cNvCxnSpPr>
            <a:cxnSpLocks/>
          </p:cNvCxnSpPr>
          <p:nvPr/>
        </p:nvCxnSpPr>
        <p:spPr>
          <a:xfrm>
            <a:off x="3390446" y="6159665"/>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375E2A1-4E75-4AC1-825E-4C6474DE7A96}"/>
              </a:ext>
            </a:extLst>
          </p:cNvPr>
          <p:cNvCxnSpPr>
            <a:cxnSpLocks/>
          </p:cNvCxnSpPr>
          <p:nvPr/>
        </p:nvCxnSpPr>
        <p:spPr>
          <a:xfrm>
            <a:off x="2452276" y="6159665"/>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8EF0500-0DC4-44AA-9A4B-91EE235B60AB}"/>
              </a:ext>
            </a:extLst>
          </p:cNvPr>
          <p:cNvSpPr txBox="1"/>
          <p:nvPr/>
        </p:nvSpPr>
        <p:spPr>
          <a:xfrm>
            <a:off x="2295823" y="6348911"/>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37" name="Straight Connector 36">
            <a:extLst>
              <a:ext uri="{FF2B5EF4-FFF2-40B4-BE49-F238E27FC236}">
                <a16:creationId xmlns:a16="http://schemas.microsoft.com/office/drawing/2014/main" id="{697C6D92-1631-49CD-869E-6329CA62D2EC}"/>
              </a:ext>
            </a:extLst>
          </p:cNvPr>
          <p:cNvCxnSpPr>
            <a:cxnSpLocks/>
          </p:cNvCxnSpPr>
          <p:nvPr/>
        </p:nvCxnSpPr>
        <p:spPr>
          <a:xfrm>
            <a:off x="1514106" y="6159665"/>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12AC6F7-1837-4B3A-A69A-F6C2F9C1E45F}"/>
              </a:ext>
            </a:extLst>
          </p:cNvPr>
          <p:cNvSpPr txBox="1"/>
          <p:nvPr/>
        </p:nvSpPr>
        <p:spPr>
          <a:xfrm>
            <a:off x="1357653" y="6348911"/>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42" name="Straight Connector 41">
            <a:extLst>
              <a:ext uri="{FF2B5EF4-FFF2-40B4-BE49-F238E27FC236}">
                <a16:creationId xmlns:a16="http://schemas.microsoft.com/office/drawing/2014/main" id="{842E0E12-7F67-4DAE-8758-C00EA6A146EC}"/>
              </a:ext>
            </a:extLst>
          </p:cNvPr>
          <p:cNvCxnSpPr>
            <a:cxnSpLocks/>
          </p:cNvCxnSpPr>
          <p:nvPr/>
        </p:nvCxnSpPr>
        <p:spPr>
          <a:xfrm>
            <a:off x="575936" y="6159665"/>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F64A027-E97D-464F-B600-D8ED765589F0}"/>
              </a:ext>
            </a:extLst>
          </p:cNvPr>
          <p:cNvSpPr txBox="1"/>
          <p:nvPr/>
        </p:nvSpPr>
        <p:spPr>
          <a:xfrm>
            <a:off x="419483" y="6348911"/>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45" name="Oval 44">
            <a:extLst>
              <a:ext uri="{FF2B5EF4-FFF2-40B4-BE49-F238E27FC236}">
                <a16:creationId xmlns:a16="http://schemas.microsoft.com/office/drawing/2014/main" id="{1971A4D7-50A2-4A50-B17B-E21181786BA0}"/>
              </a:ext>
            </a:extLst>
          </p:cNvPr>
          <p:cNvSpPr/>
          <p:nvPr/>
        </p:nvSpPr>
        <p:spPr>
          <a:xfrm>
            <a:off x="1468386" y="56372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F1FACBC-AAE0-4330-BCD6-5DFA2E524022}"/>
              </a:ext>
            </a:extLst>
          </p:cNvPr>
          <p:cNvSpPr/>
          <p:nvPr/>
        </p:nvSpPr>
        <p:spPr>
          <a:xfrm>
            <a:off x="2411142" y="534517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E81C2B24-E159-40D9-A307-CA9DC2AACFA5}"/>
              </a:ext>
            </a:extLst>
          </p:cNvPr>
          <p:cNvSpPr txBox="1"/>
          <p:nvPr/>
        </p:nvSpPr>
        <p:spPr>
          <a:xfrm>
            <a:off x="1002528" y="5159082"/>
            <a:ext cx="848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9AAEB284-A695-4BA6-8B24-1222872B7363}"/>
              </a:ext>
            </a:extLst>
          </p:cNvPr>
          <p:cNvSpPr txBox="1"/>
          <p:nvPr/>
        </p:nvSpPr>
        <p:spPr>
          <a:xfrm>
            <a:off x="1956627" y="4914459"/>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9" name="Straight Connector 48">
            <a:extLst>
              <a:ext uri="{FF2B5EF4-FFF2-40B4-BE49-F238E27FC236}">
                <a16:creationId xmlns:a16="http://schemas.microsoft.com/office/drawing/2014/main" id="{43FEF1CE-F12B-4EF2-85A2-5349CB7E766F}"/>
              </a:ext>
            </a:extLst>
          </p:cNvPr>
          <p:cNvCxnSpPr>
            <a:cxnSpLocks/>
          </p:cNvCxnSpPr>
          <p:nvPr/>
        </p:nvCxnSpPr>
        <p:spPr>
          <a:xfrm flipV="1">
            <a:off x="1514106" y="5394671"/>
            <a:ext cx="942756" cy="2836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5683F684-04A3-4493-9B1B-8C0CBF6CEEC0}"/>
              </a:ext>
            </a:extLst>
          </p:cNvPr>
          <p:cNvSpPr/>
          <p:nvPr/>
        </p:nvSpPr>
        <p:spPr>
          <a:xfrm>
            <a:off x="5242365" y="623652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7CFC5586-B5D5-42A9-A5A8-75B1ADBF5958}"/>
              </a:ext>
            </a:extLst>
          </p:cNvPr>
          <p:cNvSpPr/>
          <p:nvPr/>
        </p:nvSpPr>
        <p:spPr>
          <a:xfrm>
            <a:off x="6185121" y="623652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c 6"/>
          <p:cNvSpPr/>
          <p:nvPr/>
        </p:nvSpPr>
        <p:spPr>
          <a:xfrm>
            <a:off x="1518265" y="6050238"/>
            <a:ext cx="3765482" cy="431025"/>
          </a:xfrm>
          <a:prstGeom prst="arc">
            <a:avLst>
              <a:gd name="adj1" fmla="val 10814142"/>
              <a:gd name="adj2" fmla="val 0"/>
            </a:avLst>
          </a:prstGeom>
          <a:noFill/>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50" name="Arc 49"/>
          <p:cNvSpPr/>
          <p:nvPr/>
        </p:nvSpPr>
        <p:spPr>
          <a:xfrm flipV="1">
            <a:off x="2468687" y="6044691"/>
            <a:ext cx="3765482" cy="431025"/>
          </a:xfrm>
          <a:prstGeom prst="arc">
            <a:avLst>
              <a:gd name="adj1" fmla="val 10814142"/>
              <a:gd name="adj2" fmla="val 0"/>
            </a:avLst>
          </a:prstGeom>
          <a:noFill/>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53" name="Oval 52">
            <a:extLst>
              <a:ext uri="{FF2B5EF4-FFF2-40B4-BE49-F238E27FC236}">
                <a16:creationId xmlns:a16="http://schemas.microsoft.com/office/drawing/2014/main" id="{1971A4D7-50A2-4A50-B17B-E21181786BA0}"/>
              </a:ext>
            </a:extLst>
          </p:cNvPr>
          <p:cNvSpPr/>
          <p:nvPr/>
        </p:nvSpPr>
        <p:spPr>
          <a:xfrm>
            <a:off x="1471158" y="623652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F1FACBC-AAE0-4330-BCD6-5DFA2E524022}"/>
              </a:ext>
            </a:extLst>
          </p:cNvPr>
          <p:cNvSpPr/>
          <p:nvPr/>
        </p:nvSpPr>
        <p:spPr>
          <a:xfrm>
            <a:off x="2413914" y="623652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2273168082"/>
      </p:ext>
    </p:extLst>
  </p:cSld>
  <p:clrMapOvr>
    <a:masterClrMapping/>
  </p:clrMapOvr>
  <mc:AlternateContent xmlns:mc="http://schemas.openxmlformats.org/markup-compatibility/2006" xmlns:p14="http://schemas.microsoft.com/office/powerpoint/2010/main">
    <mc:Choice Requires="p14">
      <p:transition spd="slow" p14:dur="2000" advTm="82527"/>
    </mc:Choice>
    <mc:Fallback xmlns="">
      <p:transition spd="slow" advTm="825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665482B-CD74-47D6-BAA2-FD54C126E5FF}"/>
              </a:ext>
            </a:extLst>
          </p:cNvPr>
          <p:cNvSpPr/>
          <p:nvPr/>
        </p:nvSpPr>
        <p:spPr>
          <a:xfrm>
            <a:off x="5285313" y="6129556"/>
            <a:ext cx="933822" cy="26035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Linear interpolation</a:t>
            </a:r>
            <a:endParaRPr lang="en-US" dirty="0"/>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Solution:</a:t>
            </a:r>
          </a:p>
          <a:p>
            <a:pPr lvl="1"/>
            <a:r>
              <a:rPr lang="en-US" dirty="0" smtClean="0"/>
              <a:t>Now, given                          , note that</a:t>
            </a:r>
            <a:endParaRPr lang="en-US" dirty="0" smtClean="0">
              <a:latin typeface="Times New Roman" panose="02020603050405020304" pitchFamily="18" charset="0"/>
            </a:endParaRPr>
          </a:p>
          <a:p>
            <a:pPr lvl="1"/>
            <a:endParaRPr lang="en-US" dirty="0" smtClean="0"/>
          </a:p>
          <a:p>
            <a:pPr lvl="1"/>
            <a:endParaRPr lang="en-US" dirty="0"/>
          </a:p>
          <a:p>
            <a:pPr lvl="1"/>
            <a:endParaRPr lang="en-US" dirty="0" smtClean="0"/>
          </a:p>
          <a:p>
            <a:pPr lvl="1"/>
            <a:r>
              <a:rPr lang="en-US" dirty="0" smtClean="0"/>
              <a:t>Also, if                                then</a:t>
            </a:r>
            <a:br>
              <a:rPr lang="en-US" dirty="0" smtClean="0"/>
            </a:br>
            <a:r>
              <a:rPr lang="en-US" dirty="0" smtClean="0"/>
              <a:t/>
            </a:r>
            <a:br>
              <a:rPr lang="en-US" dirty="0" smtClean="0"/>
            </a:br>
            <a:r>
              <a:rPr lang="en-US" dirty="0" smtClean="0"/>
              <a:t>and </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sp>
        <p:nvSpPr>
          <p:cNvPr id="32" name="TextBox 31">
            <a:extLst>
              <a:ext uri="{FF2B5EF4-FFF2-40B4-BE49-F238E27FC236}">
                <a16:creationId xmlns:a16="http://schemas.microsoft.com/office/drawing/2014/main" id="{F247EAE4-7491-47C2-9614-6B6D511676BD}"/>
              </a:ext>
            </a:extLst>
          </p:cNvPr>
          <p:cNvSpPr txBox="1"/>
          <p:nvPr/>
        </p:nvSpPr>
        <p:spPr>
          <a:xfrm>
            <a:off x="6903134" y="6346145"/>
            <a:ext cx="50526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3AB4451D-CCDE-4930-9F67-4BEF4FFD8D54}"/>
              </a:ext>
            </a:extLst>
          </p:cNvPr>
          <p:cNvSpPr txBox="1"/>
          <p:nvPr/>
        </p:nvSpPr>
        <p:spPr>
          <a:xfrm>
            <a:off x="5976219" y="6346145"/>
            <a:ext cx="50526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8BF47DF3-4DE5-4371-89C0-AAC90B6EF0A9}"/>
              </a:ext>
            </a:extLst>
          </p:cNvPr>
          <p:cNvGraphicFramePr>
            <a:graphicFrameLocks noChangeAspect="1"/>
          </p:cNvGraphicFramePr>
          <p:nvPr>
            <p:extLst>
              <p:ext uri="{D42A27DB-BD31-4B8C-83A1-F6EECF244321}">
                <p14:modId xmlns:p14="http://schemas.microsoft.com/office/powerpoint/2010/main" val="1333149203"/>
              </p:ext>
            </p:extLst>
          </p:nvPr>
        </p:nvGraphicFramePr>
        <p:xfrm>
          <a:off x="2585330" y="1909414"/>
          <a:ext cx="1452563" cy="635000"/>
        </p:xfrm>
        <a:graphic>
          <a:graphicData uri="http://schemas.openxmlformats.org/presentationml/2006/ole">
            <mc:AlternateContent xmlns:mc="http://schemas.openxmlformats.org/markup-compatibility/2006">
              <mc:Choice xmlns:v="urn:schemas-microsoft-com:vml" Requires="v">
                <p:oleObj spid="_x0000_s10292" name="Equation" r:id="rId4" imgW="901440" imgH="393480" progId="Equation.DSMT4">
                  <p:embed/>
                </p:oleObj>
              </mc:Choice>
              <mc:Fallback>
                <p:oleObj name="Equation" r:id="rId4" imgW="901440" imgH="393480" progId="Equation.DSMT4">
                  <p:embed/>
                  <p:pic>
                    <p:nvPicPr>
                      <p:cNvPr id="6" name="Object 5">
                        <a:extLst>
                          <a:ext uri="{FF2B5EF4-FFF2-40B4-BE49-F238E27FC236}">
                            <a16:creationId xmlns:a16="http://schemas.microsoft.com/office/drawing/2014/main" id="{8BF47DF3-4DE5-4371-89C0-AAC90B6EF0A9}"/>
                          </a:ext>
                        </a:extLst>
                      </p:cNvPr>
                      <p:cNvPicPr/>
                      <p:nvPr/>
                    </p:nvPicPr>
                    <p:blipFill>
                      <a:blip r:embed="rId5"/>
                      <a:stretch>
                        <a:fillRect/>
                      </a:stretch>
                    </p:blipFill>
                    <p:spPr>
                      <a:xfrm>
                        <a:off x="2585330" y="1909414"/>
                        <a:ext cx="1452563" cy="635000"/>
                      </a:xfrm>
                      <a:prstGeom prst="rect">
                        <a:avLst/>
                      </a:prstGeom>
                    </p:spPr>
                  </p:pic>
                </p:oleObj>
              </mc:Fallback>
            </mc:AlternateContent>
          </a:graphicData>
        </a:graphic>
      </p:graphicFrame>
      <p:sp>
        <p:nvSpPr>
          <p:cNvPr id="36" name="Freeform: Shape 35">
            <a:extLst>
              <a:ext uri="{FF2B5EF4-FFF2-40B4-BE49-F238E27FC236}">
                <a16:creationId xmlns:a16="http://schemas.microsoft.com/office/drawing/2014/main" id="{F68CE9A8-99D1-4531-8A43-70B892C4DD0D}"/>
              </a:ext>
            </a:extLst>
          </p:cNvPr>
          <p:cNvSpPr/>
          <p:nvPr/>
        </p:nvSpPr>
        <p:spPr>
          <a:xfrm>
            <a:off x="4037893" y="4605555"/>
            <a:ext cx="3522267" cy="1220869"/>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7692B17-4635-4C8E-96F9-5F4343C7BF93}"/>
              </a:ext>
            </a:extLst>
          </p:cNvPr>
          <p:cNvCxnSpPr>
            <a:cxnSpLocks/>
          </p:cNvCxnSpPr>
          <p:nvPr/>
        </p:nvCxnSpPr>
        <p:spPr>
          <a:xfrm flipH="1">
            <a:off x="4024300" y="6268153"/>
            <a:ext cx="35358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9FA483B-E5C2-4BB8-A161-BB1B081D4996}"/>
              </a:ext>
            </a:extLst>
          </p:cNvPr>
          <p:cNvCxnSpPr>
            <a:cxnSpLocks/>
          </p:cNvCxnSpPr>
          <p:nvPr/>
        </p:nvCxnSpPr>
        <p:spPr>
          <a:xfrm>
            <a:off x="715730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E00DF27-0239-4173-950C-7B028BBB2A9D}"/>
              </a:ext>
            </a:extLst>
          </p:cNvPr>
          <p:cNvCxnSpPr>
            <a:cxnSpLocks/>
          </p:cNvCxnSpPr>
          <p:nvPr/>
        </p:nvCxnSpPr>
        <p:spPr>
          <a:xfrm>
            <a:off x="7161653"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C9BAC00-5021-4072-B15A-3117A430E0DF}"/>
              </a:ext>
            </a:extLst>
          </p:cNvPr>
          <p:cNvCxnSpPr>
            <a:cxnSpLocks/>
          </p:cNvCxnSpPr>
          <p:nvPr/>
        </p:nvCxnSpPr>
        <p:spPr>
          <a:xfrm>
            <a:off x="6223483"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5792145-ED95-423F-A6DA-9CD5B762B938}"/>
              </a:ext>
            </a:extLst>
          </p:cNvPr>
          <p:cNvCxnSpPr>
            <a:cxnSpLocks/>
          </p:cNvCxnSpPr>
          <p:nvPr/>
        </p:nvCxnSpPr>
        <p:spPr>
          <a:xfrm>
            <a:off x="5285313"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F34D55FB-E18A-4059-B49D-8974D67FFAEA}"/>
              </a:ext>
            </a:extLst>
          </p:cNvPr>
          <p:cNvSpPr txBox="1"/>
          <p:nvPr/>
        </p:nvSpPr>
        <p:spPr>
          <a:xfrm>
            <a:off x="4961080" y="6346145"/>
            <a:ext cx="633507"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a:t>
            </a:r>
            <a:r>
              <a:rPr lang="en-US" sz="2000" dirty="0">
                <a:solidFill>
                  <a:schemeClr val="bg1"/>
                </a:solidFill>
                <a:latin typeface="Times New Roman" panose="02020603050405020304" pitchFamily="18" charset="0"/>
                <a:cs typeface="Times New Roman" panose="02020603050405020304" pitchFamily="18" charset="0"/>
              </a:rPr>
              <a:t>0.5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66" name="Straight Connector 65">
            <a:extLst>
              <a:ext uri="{FF2B5EF4-FFF2-40B4-BE49-F238E27FC236}">
                <a16:creationId xmlns:a16="http://schemas.microsoft.com/office/drawing/2014/main" id="{34511DF6-81FF-4103-9866-008D2FB7B737}"/>
              </a:ext>
            </a:extLst>
          </p:cNvPr>
          <p:cNvCxnSpPr>
            <a:cxnSpLocks/>
          </p:cNvCxnSpPr>
          <p:nvPr/>
        </p:nvCxnSpPr>
        <p:spPr>
          <a:xfrm>
            <a:off x="4347143"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5077D249-9ED5-478F-AC14-42AC0AD63589}"/>
              </a:ext>
            </a:extLst>
          </p:cNvPr>
          <p:cNvSpPr txBox="1"/>
          <p:nvPr/>
        </p:nvSpPr>
        <p:spPr>
          <a:xfrm>
            <a:off x="4031299" y="6346145"/>
            <a:ext cx="63350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–1.5</a:t>
            </a:r>
            <a:endParaRPr lang="en-US" sz="2000" i="1" dirty="0">
              <a:solidFill>
                <a:schemeClr val="bg1"/>
              </a:solidFill>
              <a:latin typeface="Times New Roman" panose="02020603050405020304" pitchFamily="18" charset="0"/>
              <a:cs typeface="Times New Roman" panose="02020603050405020304" pitchFamily="18" charset="0"/>
            </a:endParaRPr>
          </a:p>
        </p:txBody>
      </p:sp>
      <p:sp>
        <p:nvSpPr>
          <p:cNvPr id="68" name="Oval 67">
            <a:extLst>
              <a:ext uri="{FF2B5EF4-FFF2-40B4-BE49-F238E27FC236}">
                <a16:creationId xmlns:a16="http://schemas.microsoft.com/office/drawing/2014/main" id="{5683F684-04A3-4493-9B1B-8C0CBF6CEEC0}"/>
              </a:ext>
            </a:extLst>
          </p:cNvPr>
          <p:cNvSpPr/>
          <p:nvPr/>
        </p:nvSpPr>
        <p:spPr>
          <a:xfrm>
            <a:off x="5239593" y="563443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CFC5586-B5D5-42A9-A5A8-75B1ADBF5958}"/>
              </a:ext>
            </a:extLst>
          </p:cNvPr>
          <p:cNvSpPr/>
          <p:nvPr/>
        </p:nvSpPr>
        <p:spPr>
          <a:xfrm>
            <a:off x="6182349" y="533402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CB2AC5ED-B77E-4974-8E97-7B357687BEE3}"/>
              </a:ext>
            </a:extLst>
          </p:cNvPr>
          <p:cNvSpPr txBox="1"/>
          <p:nvPr/>
        </p:nvSpPr>
        <p:spPr>
          <a:xfrm>
            <a:off x="4773735" y="5156316"/>
            <a:ext cx="848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id="{D3EEC755-D620-4823-ACDA-1E3DF446DB18}"/>
              </a:ext>
            </a:extLst>
          </p:cNvPr>
          <p:cNvSpPr txBox="1"/>
          <p:nvPr/>
        </p:nvSpPr>
        <p:spPr>
          <a:xfrm>
            <a:off x="5727834" y="4911693"/>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C677432E-FEE1-4046-92AA-8E5B837414C8}"/>
              </a:ext>
            </a:extLst>
          </p:cNvPr>
          <p:cNvCxnSpPr>
            <a:cxnSpLocks/>
          </p:cNvCxnSpPr>
          <p:nvPr/>
        </p:nvCxnSpPr>
        <p:spPr>
          <a:xfrm flipV="1">
            <a:off x="5285313" y="5391905"/>
            <a:ext cx="942756" cy="2836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177CB7E-CD6B-4D69-84FB-218315898304}"/>
              </a:ext>
            </a:extLst>
          </p:cNvPr>
          <p:cNvSpPr txBox="1"/>
          <p:nvPr/>
        </p:nvSpPr>
        <p:spPr>
          <a:xfrm>
            <a:off x="3233993" y="6348911"/>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27" name="Rectangle 26">
            <a:extLst>
              <a:ext uri="{FF2B5EF4-FFF2-40B4-BE49-F238E27FC236}">
                <a16:creationId xmlns:a16="http://schemas.microsoft.com/office/drawing/2014/main" id="{DDC76D7C-1662-4D19-92B2-31036EB7EC19}"/>
              </a:ext>
            </a:extLst>
          </p:cNvPr>
          <p:cNvSpPr/>
          <p:nvPr/>
        </p:nvSpPr>
        <p:spPr>
          <a:xfrm>
            <a:off x="1514106" y="6132322"/>
            <a:ext cx="933822" cy="26035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5">
            <a:extLst>
              <a:ext uri="{FF2B5EF4-FFF2-40B4-BE49-F238E27FC236}">
                <a16:creationId xmlns:a16="http://schemas.microsoft.com/office/drawing/2014/main" id="{B396F8B4-8C74-49D0-8405-B29D2FFD7942}"/>
              </a:ext>
            </a:extLst>
          </p:cNvPr>
          <p:cNvSpPr/>
          <p:nvPr/>
        </p:nvSpPr>
        <p:spPr>
          <a:xfrm>
            <a:off x="266686" y="4608321"/>
            <a:ext cx="3522267" cy="1220869"/>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B2FBDE57-EF26-47FB-A0CA-D0BDA5C52198}"/>
              </a:ext>
            </a:extLst>
          </p:cNvPr>
          <p:cNvCxnSpPr>
            <a:cxnSpLocks/>
          </p:cNvCxnSpPr>
          <p:nvPr/>
        </p:nvCxnSpPr>
        <p:spPr>
          <a:xfrm flipH="1">
            <a:off x="253093" y="6270919"/>
            <a:ext cx="35358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72DCB91-6762-4EA7-9454-7E970D3AFE72}"/>
              </a:ext>
            </a:extLst>
          </p:cNvPr>
          <p:cNvCxnSpPr>
            <a:cxnSpLocks/>
          </p:cNvCxnSpPr>
          <p:nvPr/>
        </p:nvCxnSpPr>
        <p:spPr>
          <a:xfrm>
            <a:off x="3386099" y="6159665"/>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E10B179-F9EF-4BCA-B750-7453041AC0D7}"/>
              </a:ext>
            </a:extLst>
          </p:cNvPr>
          <p:cNvCxnSpPr>
            <a:cxnSpLocks/>
          </p:cNvCxnSpPr>
          <p:nvPr/>
        </p:nvCxnSpPr>
        <p:spPr>
          <a:xfrm>
            <a:off x="3390446" y="6159665"/>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375E2A1-4E75-4AC1-825E-4C6474DE7A96}"/>
              </a:ext>
            </a:extLst>
          </p:cNvPr>
          <p:cNvCxnSpPr>
            <a:cxnSpLocks/>
          </p:cNvCxnSpPr>
          <p:nvPr/>
        </p:nvCxnSpPr>
        <p:spPr>
          <a:xfrm>
            <a:off x="2452276" y="6159665"/>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8EF0500-0DC4-44AA-9A4B-91EE235B60AB}"/>
              </a:ext>
            </a:extLst>
          </p:cNvPr>
          <p:cNvSpPr txBox="1"/>
          <p:nvPr/>
        </p:nvSpPr>
        <p:spPr>
          <a:xfrm>
            <a:off x="2295823" y="6348911"/>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F12AC6F7-1837-4B3A-A69A-F6C2F9C1E45F}"/>
              </a:ext>
            </a:extLst>
          </p:cNvPr>
          <p:cNvSpPr txBox="1"/>
          <p:nvPr/>
        </p:nvSpPr>
        <p:spPr>
          <a:xfrm>
            <a:off x="1357653" y="6348911"/>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44" name="TextBox 43">
            <a:extLst>
              <a:ext uri="{FF2B5EF4-FFF2-40B4-BE49-F238E27FC236}">
                <a16:creationId xmlns:a16="http://schemas.microsoft.com/office/drawing/2014/main" id="{BF64A027-E97D-464F-B600-D8ED765589F0}"/>
              </a:ext>
            </a:extLst>
          </p:cNvPr>
          <p:cNvSpPr txBox="1"/>
          <p:nvPr/>
        </p:nvSpPr>
        <p:spPr>
          <a:xfrm>
            <a:off x="419483" y="6348911"/>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45" name="Oval 44">
            <a:extLst>
              <a:ext uri="{FF2B5EF4-FFF2-40B4-BE49-F238E27FC236}">
                <a16:creationId xmlns:a16="http://schemas.microsoft.com/office/drawing/2014/main" id="{1971A4D7-50A2-4A50-B17B-E21181786BA0}"/>
              </a:ext>
            </a:extLst>
          </p:cNvPr>
          <p:cNvSpPr/>
          <p:nvPr/>
        </p:nvSpPr>
        <p:spPr>
          <a:xfrm>
            <a:off x="1468386" y="56372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F1FACBC-AAE0-4330-BCD6-5DFA2E524022}"/>
              </a:ext>
            </a:extLst>
          </p:cNvPr>
          <p:cNvSpPr/>
          <p:nvPr/>
        </p:nvSpPr>
        <p:spPr>
          <a:xfrm>
            <a:off x="2411142" y="534517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E81C2B24-E159-40D9-A307-CA9DC2AACFA5}"/>
              </a:ext>
            </a:extLst>
          </p:cNvPr>
          <p:cNvSpPr txBox="1"/>
          <p:nvPr/>
        </p:nvSpPr>
        <p:spPr>
          <a:xfrm>
            <a:off x="1002528" y="5159082"/>
            <a:ext cx="848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9AAEB284-A695-4BA6-8B24-1222872B7363}"/>
              </a:ext>
            </a:extLst>
          </p:cNvPr>
          <p:cNvSpPr txBox="1"/>
          <p:nvPr/>
        </p:nvSpPr>
        <p:spPr>
          <a:xfrm>
            <a:off x="1956627" y="4914459"/>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9" name="Straight Connector 48">
            <a:extLst>
              <a:ext uri="{FF2B5EF4-FFF2-40B4-BE49-F238E27FC236}">
                <a16:creationId xmlns:a16="http://schemas.microsoft.com/office/drawing/2014/main" id="{43FEF1CE-F12B-4EF2-85A2-5349CB7E766F}"/>
              </a:ext>
            </a:extLst>
          </p:cNvPr>
          <p:cNvCxnSpPr>
            <a:cxnSpLocks/>
          </p:cNvCxnSpPr>
          <p:nvPr/>
        </p:nvCxnSpPr>
        <p:spPr>
          <a:xfrm flipV="1">
            <a:off x="1514106" y="5394671"/>
            <a:ext cx="942756" cy="2836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0" name="Object 49">
            <a:extLst>
              <a:ext uri="{FF2B5EF4-FFF2-40B4-BE49-F238E27FC236}">
                <a16:creationId xmlns:a16="http://schemas.microsoft.com/office/drawing/2014/main" id="{8BF47DF3-4DE5-4371-89C0-AAC90B6EF0A9}"/>
              </a:ext>
            </a:extLst>
          </p:cNvPr>
          <p:cNvGraphicFramePr>
            <a:graphicFrameLocks noChangeAspect="1"/>
          </p:cNvGraphicFramePr>
          <p:nvPr>
            <p:extLst>
              <p:ext uri="{D42A27DB-BD31-4B8C-83A1-F6EECF244321}">
                <p14:modId xmlns:p14="http://schemas.microsoft.com/office/powerpoint/2010/main" val="3616648088"/>
              </p:ext>
            </p:extLst>
          </p:nvPr>
        </p:nvGraphicFramePr>
        <p:xfrm>
          <a:off x="151989" y="2571226"/>
          <a:ext cx="2373312" cy="635000"/>
        </p:xfrm>
        <a:graphic>
          <a:graphicData uri="http://schemas.openxmlformats.org/presentationml/2006/ole">
            <mc:AlternateContent xmlns:mc="http://schemas.openxmlformats.org/markup-compatibility/2006">
              <mc:Choice xmlns:v="urn:schemas-microsoft-com:vml" Requires="v">
                <p:oleObj spid="_x0000_s10293" name="Equation" r:id="rId6" imgW="1473120" imgH="393480" progId="Equation.DSMT4">
                  <p:embed/>
                </p:oleObj>
              </mc:Choice>
              <mc:Fallback>
                <p:oleObj name="Equation" r:id="rId6" imgW="1473120" imgH="393480" progId="Equation.DSMT4">
                  <p:embed/>
                  <p:pic>
                    <p:nvPicPr>
                      <p:cNvPr id="6" name="Object 5">
                        <a:extLst>
                          <a:ext uri="{FF2B5EF4-FFF2-40B4-BE49-F238E27FC236}">
                            <a16:creationId xmlns:a16="http://schemas.microsoft.com/office/drawing/2014/main" id="{8BF47DF3-4DE5-4371-89C0-AAC90B6EF0A9}"/>
                          </a:ext>
                        </a:extLst>
                      </p:cNvPr>
                      <p:cNvPicPr/>
                      <p:nvPr/>
                    </p:nvPicPr>
                    <p:blipFill>
                      <a:blip r:embed="rId7"/>
                      <a:stretch>
                        <a:fillRect/>
                      </a:stretch>
                    </p:blipFill>
                    <p:spPr>
                      <a:xfrm>
                        <a:off x="151989" y="2571226"/>
                        <a:ext cx="2373312" cy="635000"/>
                      </a:xfrm>
                      <a:prstGeom prst="rect">
                        <a:avLst/>
                      </a:prstGeom>
                    </p:spPr>
                  </p:pic>
                </p:oleObj>
              </mc:Fallback>
            </mc:AlternateContent>
          </a:graphicData>
        </a:graphic>
      </p:graphicFrame>
      <p:graphicFrame>
        <p:nvGraphicFramePr>
          <p:cNvPr id="51" name="Object 50">
            <a:extLst>
              <a:ext uri="{FF2B5EF4-FFF2-40B4-BE49-F238E27FC236}">
                <a16:creationId xmlns:a16="http://schemas.microsoft.com/office/drawing/2014/main" id="{8BF47DF3-4DE5-4371-89C0-AAC90B6EF0A9}"/>
              </a:ext>
            </a:extLst>
          </p:cNvPr>
          <p:cNvGraphicFramePr>
            <a:graphicFrameLocks noChangeAspect="1"/>
          </p:cNvGraphicFramePr>
          <p:nvPr>
            <p:extLst>
              <p:ext uri="{D42A27DB-BD31-4B8C-83A1-F6EECF244321}">
                <p14:modId xmlns:p14="http://schemas.microsoft.com/office/powerpoint/2010/main" val="1851225638"/>
              </p:ext>
            </p:extLst>
          </p:nvPr>
        </p:nvGraphicFramePr>
        <p:xfrm>
          <a:off x="3105150" y="2570163"/>
          <a:ext cx="2516188" cy="635000"/>
        </p:xfrm>
        <a:graphic>
          <a:graphicData uri="http://schemas.openxmlformats.org/presentationml/2006/ole">
            <mc:AlternateContent xmlns:mc="http://schemas.openxmlformats.org/markup-compatibility/2006">
              <mc:Choice xmlns:v="urn:schemas-microsoft-com:vml" Requires="v">
                <p:oleObj spid="_x0000_s10294" name="Equation" r:id="rId8" imgW="1562040" imgH="393480" progId="Equation.DSMT4">
                  <p:embed/>
                </p:oleObj>
              </mc:Choice>
              <mc:Fallback>
                <p:oleObj name="Equation" r:id="rId8" imgW="1562040" imgH="393480" progId="Equation.DSMT4">
                  <p:embed/>
                  <p:pic>
                    <p:nvPicPr>
                      <p:cNvPr id="50" name="Object 49">
                        <a:extLst>
                          <a:ext uri="{FF2B5EF4-FFF2-40B4-BE49-F238E27FC236}">
                            <a16:creationId xmlns:a16="http://schemas.microsoft.com/office/drawing/2014/main" id="{8BF47DF3-4DE5-4371-89C0-AAC90B6EF0A9}"/>
                          </a:ext>
                        </a:extLst>
                      </p:cNvPr>
                      <p:cNvPicPr/>
                      <p:nvPr/>
                    </p:nvPicPr>
                    <p:blipFill>
                      <a:blip r:embed="rId9"/>
                      <a:stretch>
                        <a:fillRect/>
                      </a:stretch>
                    </p:blipFill>
                    <p:spPr>
                      <a:xfrm>
                        <a:off x="3105150" y="2570163"/>
                        <a:ext cx="2516188" cy="635000"/>
                      </a:xfrm>
                      <a:prstGeom prst="rect">
                        <a:avLst/>
                      </a:prstGeom>
                    </p:spPr>
                  </p:pic>
                </p:oleObj>
              </mc:Fallback>
            </mc:AlternateContent>
          </a:graphicData>
        </a:graphic>
      </p:graphicFrame>
      <p:graphicFrame>
        <p:nvGraphicFramePr>
          <p:cNvPr id="52" name="Object 51">
            <a:extLst>
              <a:ext uri="{FF2B5EF4-FFF2-40B4-BE49-F238E27FC236}">
                <a16:creationId xmlns:a16="http://schemas.microsoft.com/office/drawing/2014/main" id="{8BF47DF3-4DE5-4371-89C0-AAC90B6EF0A9}"/>
              </a:ext>
            </a:extLst>
          </p:cNvPr>
          <p:cNvGraphicFramePr>
            <a:graphicFrameLocks noChangeAspect="1"/>
          </p:cNvGraphicFramePr>
          <p:nvPr>
            <p:extLst>
              <p:ext uri="{D42A27DB-BD31-4B8C-83A1-F6EECF244321}">
                <p14:modId xmlns:p14="http://schemas.microsoft.com/office/powerpoint/2010/main" val="4176126678"/>
              </p:ext>
            </p:extLst>
          </p:nvPr>
        </p:nvGraphicFramePr>
        <p:xfrm>
          <a:off x="6529388" y="2568575"/>
          <a:ext cx="2228850" cy="635000"/>
        </p:xfrm>
        <a:graphic>
          <a:graphicData uri="http://schemas.openxmlformats.org/presentationml/2006/ole">
            <mc:AlternateContent xmlns:mc="http://schemas.openxmlformats.org/markup-compatibility/2006">
              <mc:Choice xmlns:v="urn:schemas-microsoft-com:vml" Requires="v">
                <p:oleObj spid="_x0000_s10295" name="Equation" r:id="rId10" imgW="1384200" imgH="393480" progId="Equation.DSMT4">
                  <p:embed/>
                </p:oleObj>
              </mc:Choice>
              <mc:Fallback>
                <p:oleObj name="Equation" r:id="rId10" imgW="1384200" imgH="393480" progId="Equation.DSMT4">
                  <p:embed/>
                  <p:pic>
                    <p:nvPicPr>
                      <p:cNvPr id="51" name="Object 50">
                        <a:extLst>
                          <a:ext uri="{FF2B5EF4-FFF2-40B4-BE49-F238E27FC236}">
                            <a16:creationId xmlns:a16="http://schemas.microsoft.com/office/drawing/2014/main" id="{8BF47DF3-4DE5-4371-89C0-AAC90B6EF0A9}"/>
                          </a:ext>
                        </a:extLst>
                      </p:cNvPr>
                      <p:cNvPicPr/>
                      <p:nvPr/>
                    </p:nvPicPr>
                    <p:blipFill>
                      <a:blip r:embed="rId11"/>
                      <a:stretch>
                        <a:fillRect/>
                      </a:stretch>
                    </p:blipFill>
                    <p:spPr>
                      <a:xfrm>
                        <a:off x="6529388" y="2568575"/>
                        <a:ext cx="2228850" cy="635000"/>
                      </a:xfrm>
                      <a:prstGeom prst="rect">
                        <a:avLst/>
                      </a:prstGeom>
                    </p:spPr>
                  </p:pic>
                </p:oleObj>
              </mc:Fallback>
            </mc:AlternateContent>
          </a:graphicData>
        </a:graphic>
      </p:graphicFrame>
      <p:graphicFrame>
        <p:nvGraphicFramePr>
          <p:cNvPr id="53" name="Object 52">
            <a:extLst>
              <a:ext uri="{FF2B5EF4-FFF2-40B4-BE49-F238E27FC236}">
                <a16:creationId xmlns:a16="http://schemas.microsoft.com/office/drawing/2014/main" id="{8BF47DF3-4DE5-4371-89C0-AAC90B6EF0A9}"/>
              </a:ext>
            </a:extLst>
          </p:cNvPr>
          <p:cNvGraphicFramePr>
            <a:graphicFrameLocks noChangeAspect="1"/>
          </p:cNvGraphicFramePr>
          <p:nvPr>
            <p:extLst>
              <p:ext uri="{D42A27DB-BD31-4B8C-83A1-F6EECF244321}">
                <p14:modId xmlns:p14="http://schemas.microsoft.com/office/powerpoint/2010/main" val="2317372359"/>
              </p:ext>
            </p:extLst>
          </p:nvPr>
        </p:nvGraphicFramePr>
        <p:xfrm>
          <a:off x="2126153" y="3441760"/>
          <a:ext cx="1781175" cy="635000"/>
        </p:xfrm>
        <a:graphic>
          <a:graphicData uri="http://schemas.openxmlformats.org/presentationml/2006/ole">
            <mc:AlternateContent xmlns:mc="http://schemas.openxmlformats.org/markup-compatibility/2006">
              <mc:Choice xmlns:v="urn:schemas-microsoft-com:vml" Requires="v">
                <p:oleObj spid="_x0000_s10296" name="Equation" r:id="rId12" imgW="1104840" imgH="393480" progId="Equation.DSMT4">
                  <p:embed/>
                </p:oleObj>
              </mc:Choice>
              <mc:Fallback>
                <p:oleObj name="Equation" r:id="rId12" imgW="1104840" imgH="393480" progId="Equation.DSMT4">
                  <p:embed/>
                  <p:pic>
                    <p:nvPicPr>
                      <p:cNvPr id="6" name="Object 5">
                        <a:extLst>
                          <a:ext uri="{FF2B5EF4-FFF2-40B4-BE49-F238E27FC236}">
                            <a16:creationId xmlns:a16="http://schemas.microsoft.com/office/drawing/2014/main" id="{8BF47DF3-4DE5-4371-89C0-AAC90B6EF0A9}"/>
                          </a:ext>
                        </a:extLst>
                      </p:cNvPr>
                      <p:cNvPicPr/>
                      <p:nvPr/>
                    </p:nvPicPr>
                    <p:blipFill>
                      <a:blip r:embed="rId13"/>
                      <a:stretch>
                        <a:fillRect/>
                      </a:stretch>
                    </p:blipFill>
                    <p:spPr>
                      <a:xfrm>
                        <a:off x="2126153" y="3441760"/>
                        <a:ext cx="1781175" cy="635000"/>
                      </a:xfrm>
                      <a:prstGeom prst="rect">
                        <a:avLst/>
                      </a:prstGeom>
                    </p:spPr>
                  </p:pic>
                </p:oleObj>
              </mc:Fallback>
            </mc:AlternateContent>
          </a:graphicData>
        </a:graphic>
      </p:graphicFrame>
      <p:graphicFrame>
        <p:nvGraphicFramePr>
          <p:cNvPr id="54" name="Object 53">
            <a:extLst>
              <a:ext uri="{FF2B5EF4-FFF2-40B4-BE49-F238E27FC236}">
                <a16:creationId xmlns:a16="http://schemas.microsoft.com/office/drawing/2014/main" id="{8BF47DF3-4DE5-4371-89C0-AAC90B6EF0A9}"/>
              </a:ext>
            </a:extLst>
          </p:cNvPr>
          <p:cNvGraphicFramePr>
            <a:graphicFrameLocks noChangeAspect="1"/>
          </p:cNvGraphicFramePr>
          <p:nvPr>
            <p:extLst>
              <p:ext uri="{D42A27DB-BD31-4B8C-83A1-F6EECF244321}">
                <p14:modId xmlns:p14="http://schemas.microsoft.com/office/powerpoint/2010/main" val="201086035"/>
              </p:ext>
            </p:extLst>
          </p:nvPr>
        </p:nvGraphicFramePr>
        <p:xfrm>
          <a:off x="4505760" y="3423458"/>
          <a:ext cx="3273425" cy="696913"/>
        </p:xfrm>
        <a:graphic>
          <a:graphicData uri="http://schemas.openxmlformats.org/presentationml/2006/ole">
            <mc:AlternateContent xmlns:mc="http://schemas.openxmlformats.org/markup-compatibility/2006">
              <mc:Choice xmlns:v="urn:schemas-microsoft-com:vml" Requires="v">
                <p:oleObj spid="_x0000_s10297" name="Equation" r:id="rId14" imgW="2031840" imgH="431640" progId="Equation.DSMT4">
                  <p:embed/>
                </p:oleObj>
              </mc:Choice>
              <mc:Fallback>
                <p:oleObj name="Equation" r:id="rId14" imgW="2031840" imgH="431640" progId="Equation.DSMT4">
                  <p:embed/>
                  <p:pic>
                    <p:nvPicPr>
                      <p:cNvPr id="51" name="Object 50">
                        <a:extLst>
                          <a:ext uri="{FF2B5EF4-FFF2-40B4-BE49-F238E27FC236}">
                            <a16:creationId xmlns:a16="http://schemas.microsoft.com/office/drawing/2014/main" id="{8BF47DF3-4DE5-4371-89C0-AAC90B6EF0A9}"/>
                          </a:ext>
                        </a:extLst>
                      </p:cNvPr>
                      <p:cNvPicPr/>
                      <p:nvPr/>
                    </p:nvPicPr>
                    <p:blipFill>
                      <a:blip r:embed="rId15"/>
                      <a:stretch>
                        <a:fillRect/>
                      </a:stretch>
                    </p:blipFill>
                    <p:spPr>
                      <a:xfrm>
                        <a:off x="4505760" y="3423458"/>
                        <a:ext cx="3273425" cy="696913"/>
                      </a:xfrm>
                      <a:prstGeom prst="rect">
                        <a:avLst/>
                      </a:prstGeom>
                    </p:spPr>
                  </p:pic>
                </p:oleObj>
              </mc:Fallback>
            </mc:AlternateContent>
          </a:graphicData>
        </a:graphic>
      </p:graphicFrame>
      <p:graphicFrame>
        <p:nvGraphicFramePr>
          <p:cNvPr id="55" name="Object 54">
            <a:extLst>
              <a:ext uri="{FF2B5EF4-FFF2-40B4-BE49-F238E27FC236}">
                <a16:creationId xmlns:a16="http://schemas.microsoft.com/office/drawing/2014/main" id="{8BF47DF3-4DE5-4371-89C0-AAC90B6EF0A9}"/>
              </a:ext>
            </a:extLst>
          </p:cNvPr>
          <p:cNvGraphicFramePr>
            <a:graphicFrameLocks noChangeAspect="1"/>
          </p:cNvGraphicFramePr>
          <p:nvPr>
            <p:extLst>
              <p:ext uri="{D42A27DB-BD31-4B8C-83A1-F6EECF244321}">
                <p14:modId xmlns:p14="http://schemas.microsoft.com/office/powerpoint/2010/main" val="96911929"/>
              </p:ext>
            </p:extLst>
          </p:nvPr>
        </p:nvGraphicFramePr>
        <p:xfrm>
          <a:off x="1762102" y="4085903"/>
          <a:ext cx="2087562" cy="695325"/>
        </p:xfrm>
        <a:graphic>
          <a:graphicData uri="http://schemas.openxmlformats.org/presentationml/2006/ole">
            <mc:AlternateContent xmlns:mc="http://schemas.openxmlformats.org/markup-compatibility/2006">
              <mc:Choice xmlns:v="urn:schemas-microsoft-com:vml" Requires="v">
                <p:oleObj spid="_x0000_s10298" name="Equation" r:id="rId16" imgW="1295280" imgH="431640" progId="Equation.DSMT4">
                  <p:embed/>
                </p:oleObj>
              </mc:Choice>
              <mc:Fallback>
                <p:oleObj name="Equation" r:id="rId16" imgW="1295280" imgH="431640" progId="Equation.DSMT4">
                  <p:embed/>
                  <p:pic>
                    <p:nvPicPr>
                      <p:cNvPr id="53" name="Object 52">
                        <a:extLst>
                          <a:ext uri="{FF2B5EF4-FFF2-40B4-BE49-F238E27FC236}">
                            <a16:creationId xmlns:a16="http://schemas.microsoft.com/office/drawing/2014/main" id="{8BF47DF3-4DE5-4371-89C0-AAC90B6EF0A9}"/>
                          </a:ext>
                        </a:extLst>
                      </p:cNvPr>
                      <p:cNvPicPr/>
                      <p:nvPr/>
                    </p:nvPicPr>
                    <p:blipFill>
                      <a:blip r:embed="rId17"/>
                      <a:stretch>
                        <a:fillRect/>
                      </a:stretch>
                    </p:blipFill>
                    <p:spPr>
                      <a:xfrm>
                        <a:off x="1762102" y="4085903"/>
                        <a:ext cx="2087562" cy="695325"/>
                      </a:xfrm>
                      <a:prstGeom prst="rect">
                        <a:avLst/>
                      </a:prstGeom>
                    </p:spPr>
                  </p:pic>
                </p:oleObj>
              </mc:Fallback>
            </mc:AlternateContent>
          </a:graphicData>
        </a:graphic>
      </p:graphicFrame>
      <p:sp>
        <p:nvSpPr>
          <p:cNvPr id="57" name="TextBox 56">
            <a:extLst>
              <a:ext uri="{FF2B5EF4-FFF2-40B4-BE49-F238E27FC236}">
                <a16:creationId xmlns:a16="http://schemas.microsoft.com/office/drawing/2014/main" id="{E81C2B24-E159-40D9-A307-CA9DC2AACFA5}"/>
              </a:ext>
            </a:extLst>
          </p:cNvPr>
          <p:cNvSpPr txBox="1"/>
          <p:nvPr/>
        </p:nvSpPr>
        <p:spPr>
          <a:xfrm>
            <a:off x="1555839" y="5711107"/>
            <a:ext cx="298480" cy="400110"/>
          </a:xfrm>
          <a:prstGeom prst="rect">
            <a:avLst/>
          </a:prstGeom>
          <a:noFill/>
        </p:spPr>
        <p:txBody>
          <a:bodyPr wrap="none" rtlCol="0">
            <a:spAutoFit/>
          </a:bodyPr>
          <a:lstStyle/>
          <a:p>
            <a:r>
              <a:rPr lang="en-US" sz="2000" i="1" dirty="0" smtClean="0">
                <a:solidFill>
                  <a:schemeClr val="bg1"/>
                </a:solidFill>
                <a:latin typeface="Times New Roman" panose="02020603050405020304" pitchFamily="18" charset="0"/>
                <a:cs typeface="Times New Roman" panose="02020603050405020304" pitchFamily="18" charset="0"/>
              </a:rPr>
              <a:t>x</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9" name="Oval 58">
            <a:extLst>
              <a:ext uri="{FF2B5EF4-FFF2-40B4-BE49-F238E27FC236}">
                <a16:creationId xmlns:a16="http://schemas.microsoft.com/office/drawing/2014/main" id="{1971A4D7-50A2-4A50-B17B-E21181786BA0}"/>
              </a:ext>
            </a:extLst>
          </p:cNvPr>
          <p:cNvSpPr/>
          <p:nvPr/>
        </p:nvSpPr>
        <p:spPr>
          <a:xfrm>
            <a:off x="5455714" y="621631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c 57"/>
          <p:cNvSpPr/>
          <p:nvPr/>
        </p:nvSpPr>
        <p:spPr>
          <a:xfrm>
            <a:off x="1717773" y="6050238"/>
            <a:ext cx="3765482" cy="431025"/>
          </a:xfrm>
          <a:prstGeom prst="arc">
            <a:avLst>
              <a:gd name="adj1" fmla="val 10814142"/>
              <a:gd name="adj2" fmla="val 0"/>
            </a:avLst>
          </a:prstGeom>
          <a:noFill/>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37" name="Straight Connector 36">
            <a:extLst>
              <a:ext uri="{FF2B5EF4-FFF2-40B4-BE49-F238E27FC236}">
                <a16:creationId xmlns:a16="http://schemas.microsoft.com/office/drawing/2014/main" id="{697C6D92-1631-49CD-869E-6329CA62D2EC}"/>
              </a:ext>
            </a:extLst>
          </p:cNvPr>
          <p:cNvCxnSpPr>
            <a:cxnSpLocks/>
          </p:cNvCxnSpPr>
          <p:nvPr/>
        </p:nvCxnSpPr>
        <p:spPr>
          <a:xfrm>
            <a:off x="1514106" y="6159665"/>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42E0E12-7F67-4DAE-8758-C00EA6A146EC}"/>
              </a:ext>
            </a:extLst>
          </p:cNvPr>
          <p:cNvCxnSpPr>
            <a:cxnSpLocks/>
          </p:cNvCxnSpPr>
          <p:nvPr/>
        </p:nvCxnSpPr>
        <p:spPr>
          <a:xfrm>
            <a:off x="575936" y="6159665"/>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1971A4D7-50A2-4A50-B17B-E21181786BA0}"/>
              </a:ext>
            </a:extLst>
          </p:cNvPr>
          <p:cNvSpPr/>
          <p:nvPr/>
        </p:nvSpPr>
        <p:spPr>
          <a:xfrm>
            <a:off x="1670662" y="622186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E81C2B24-E159-40D9-A307-CA9DC2AACFA5}"/>
              </a:ext>
            </a:extLst>
          </p:cNvPr>
          <p:cNvSpPr txBox="1"/>
          <p:nvPr/>
        </p:nvSpPr>
        <p:spPr>
          <a:xfrm>
            <a:off x="5256206" y="5761526"/>
            <a:ext cx="312906" cy="400110"/>
          </a:xfrm>
          <a:prstGeom prst="rect">
            <a:avLst/>
          </a:prstGeom>
          <a:noFill/>
        </p:spPr>
        <p:txBody>
          <a:bodyPr wrap="none" rtlCol="0">
            <a:spAutoFit/>
          </a:bodyPr>
          <a:lstStyle/>
          <a:p>
            <a:r>
              <a:rPr lang="en-US" sz="2000" i="1" dirty="0" smtClean="0">
                <a:solidFill>
                  <a:schemeClr val="bg1"/>
                </a:solidFill>
                <a:latin typeface="Symbol" panose="05050102010706020507" pitchFamily="18" charset="2"/>
                <a:cs typeface="Times New Roman" panose="02020603050405020304" pitchFamily="18" charset="0"/>
              </a:rPr>
              <a:t>d</a:t>
            </a:r>
            <a:endParaRPr lang="en-US" sz="2000" baseline="-25000" dirty="0">
              <a:solidFill>
                <a:schemeClr val="bg1"/>
              </a:solidFill>
              <a:latin typeface="Symbol" panose="05050102010706020507" pitchFamily="18" charset="2"/>
              <a:cs typeface="Times New Roman" panose="02020603050405020304" pitchFamily="18" charset="0"/>
            </a:endParaRPr>
          </a:p>
        </p:txBody>
      </p:sp>
    </p:spTree>
    <p:custDataLst>
      <p:tags r:id="rId2"/>
    </p:custDataLst>
    <p:extLst>
      <p:ext uri="{BB962C8B-B14F-4D97-AF65-F5344CB8AC3E}">
        <p14:creationId xmlns:p14="http://schemas.microsoft.com/office/powerpoint/2010/main" val="3334234086"/>
      </p:ext>
    </p:extLst>
  </p:cSld>
  <p:clrMapOvr>
    <a:masterClrMapping/>
  </p:clrMapOvr>
  <mc:AlternateContent xmlns:mc="http://schemas.openxmlformats.org/markup-compatibility/2006" xmlns:p14="http://schemas.microsoft.com/office/powerpoint/2010/main">
    <mc:Choice Requires="p14">
      <p:transition spd="slow" p14:dur="2000" advTm="82527"/>
    </mc:Choice>
    <mc:Fallback xmlns="">
      <p:transition spd="slow" advTm="825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665482B-CD74-47D6-BAA2-FD54C126E5FF}"/>
              </a:ext>
            </a:extLst>
          </p:cNvPr>
          <p:cNvSpPr/>
          <p:nvPr/>
        </p:nvSpPr>
        <p:spPr>
          <a:xfrm>
            <a:off x="4944490" y="6129556"/>
            <a:ext cx="933822" cy="26035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Linear interpolation</a:t>
            </a:r>
            <a:endParaRPr lang="en-US" dirty="0"/>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Solution:</a:t>
            </a:r>
          </a:p>
          <a:p>
            <a:pPr lvl="1"/>
            <a:r>
              <a:rPr lang="en-US" dirty="0"/>
              <a:t>Try something a little different: interpolate </a:t>
            </a:r>
            <a:r>
              <a:rPr lang="en-US" i="1" dirty="0">
                <a:latin typeface="Times New Roman" panose="02020603050405020304" pitchFamily="18" charset="0"/>
              </a:rPr>
              <a:t>a</a:t>
            </a:r>
            <a:r>
              <a:rPr lang="en-US" baseline="-25000" dirty="0">
                <a:latin typeface="Times New Roman" panose="02020603050405020304" pitchFamily="18" charset="0"/>
              </a:rPr>
              <a:t>1</a:t>
            </a:r>
            <a:r>
              <a:rPr lang="en-US" i="1" dirty="0">
                <a:latin typeface="Symbol" panose="05050102010706020507" pitchFamily="18" charset="2"/>
              </a:rPr>
              <a:t>d</a:t>
            </a:r>
            <a:r>
              <a:rPr lang="en-US" dirty="0">
                <a:latin typeface="Times New Roman" panose="02020603050405020304" pitchFamily="18" charset="0"/>
              </a:rPr>
              <a:t> + </a:t>
            </a:r>
            <a:r>
              <a:rPr lang="en-US" i="1" dirty="0">
                <a:latin typeface="Times New Roman" panose="02020603050405020304" pitchFamily="18" charset="0"/>
              </a:rPr>
              <a:t>a</a:t>
            </a:r>
            <a:r>
              <a:rPr lang="en-US" baseline="-25000" dirty="0">
                <a:latin typeface="Times New Roman" panose="02020603050405020304" pitchFamily="18" charset="0"/>
              </a:rPr>
              <a:t>0</a:t>
            </a:r>
            <a:r>
              <a:rPr lang="en-US" dirty="0"/>
              <a:t> though</a:t>
            </a:r>
          </a:p>
          <a:p>
            <a:pPr marL="0" indent="0" algn="ctr">
              <a:buNone/>
            </a:pPr>
            <a:r>
              <a:rPr lang="en-US" dirty="0">
                <a:latin typeface="Times New Roman" panose="02020603050405020304" pitchFamily="18" charset="0"/>
                <a:ea typeface="Tahoma" panose="020B0604030504040204" pitchFamily="34" charset="0"/>
              </a:rPr>
              <a:t>(–0.5, </a:t>
            </a:r>
            <a:r>
              <a:rPr lang="en-US" i="1" dirty="0">
                <a:latin typeface="Times New Roman" panose="02020603050405020304" pitchFamily="18" charset="0"/>
                <a:ea typeface="Tahoma" panose="020B0604030504040204" pitchFamily="34" charset="0"/>
              </a:rPr>
              <a:t>f </a:t>
            </a:r>
            <a:r>
              <a:rPr lang="en-US" dirty="0">
                <a:latin typeface="Times New Roman" panose="02020603050405020304" pitchFamily="18" charset="0"/>
                <a:ea typeface="Tahoma" panose="020B0604030504040204" pitchFamily="34" charset="0"/>
              </a:rPr>
              <a:t>(</a:t>
            </a:r>
            <a:r>
              <a:rPr lang="en-US" i="1" dirty="0" err="1">
                <a:latin typeface="Times New Roman" panose="02020603050405020304" pitchFamily="18" charset="0"/>
                <a:ea typeface="Tahoma" panose="020B0604030504040204" pitchFamily="34" charset="0"/>
              </a:rPr>
              <a:t>x</a:t>
            </a:r>
            <a:r>
              <a:rPr lang="en-US" i="1" baseline="-25000" dirty="0" err="1">
                <a:latin typeface="Times New Roman" panose="02020603050405020304" pitchFamily="18" charset="0"/>
                <a:ea typeface="Tahoma" panose="020B0604030504040204" pitchFamily="34" charset="0"/>
              </a:rPr>
              <a:t>k</a:t>
            </a:r>
            <a:r>
              <a:rPr lang="en-US" baseline="-25000" dirty="0">
                <a:latin typeface="Times New Roman" panose="02020603050405020304" pitchFamily="18" charset="0"/>
                <a:ea typeface="Tahoma" panose="020B0604030504040204" pitchFamily="34" charset="0"/>
              </a:rPr>
              <a:t>–1</a:t>
            </a:r>
            <a:r>
              <a:rPr lang="en-US" dirty="0">
                <a:latin typeface="Times New Roman" panose="02020603050405020304" pitchFamily="18" charset="0"/>
                <a:ea typeface="Tahoma" panose="020B0604030504040204" pitchFamily="34" charset="0"/>
              </a:rPr>
              <a:t>))</a:t>
            </a:r>
            <a:r>
              <a:rPr lang="en-US" dirty="0"/>
              <a:t> and </a:t>
            </a:r>
            <a:r>
              <a:rPr lang="en-US" dirty="0">
                <a:latin typeface="Times New Roman" panose="02020603050405020304" pitchFamily="18" charset="0"/>
              </a:rPr>
              <a:t>(</a:t>
            </a:r>
            <a:r>
              <a:rPr lang="en-US" dirty="0">
                <a:latin typeface="Times New Roman" panose="02020603050405020304" pitchFamily="18" charset="0"/>
                <a:ea typeface="Tahoma" panose="020B0604030504040204" pitchFamily="34" charset="0"/>
              </a:rPr>
              <a:t>0.5</a:t>
            </a:r>
            <a:r>
              <a:rPr lang="en-US" dirty="0">
                <a:latin typeface="Times New Roman" panose="02020603050405020304" pitchFamily="18" charset="0"/>
              </a:rPr>
              <a:t>,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p>
          <a:p>
            <a:pPr lvl="1"/>
            <a:r>
              <a:rPr lang="en-US" dirty="0"/>
              <a:t>Now, we must solve</a:t>
            </a:r>
            <a:endParaRPr lang="en-US" sz="1100"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Solving this yields: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sp>
        <p:nvSpPr>
          <p:cNvPr id="32" name="TextBox 31">
            <a:extLst>
              <a:ext uri="{FF2B5EF4-FFF2-40B4-BE49-F238E27FC236}">
                <a16:creationId xmlns:a16="http://schemas.microsoft.com/office/drawing/2014/main" id="{F247EAE4-7491-47C2-9614-6B6D511676BD}"/>
              </a:ext>
            </a:extLst>
          </p:cNvPr>
          <p:cNvSpPr txBox="1"/>
          <p:nvPr/>
        </p:nvSpPr>
        <p:spPr>
          <a:xfrm>
            <a:off x="6562311" y="6346145"/>
            <a:ext cx="50526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3AB4451D-CCDE-4930-9F67-4BEF4FFD8D54}"/>
              </a:ext>
            </a:extLst>
          </p:cNvPr>
          <p:cNvSpPr txBox="1"/>
          <p:nvPr/>
        </p:nvSpPr>
        <p:spPr>
          <a:xfrm>
            <a:off x="5635396" y="6346145"/>
            <a:ext cx="50526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8BF47DF3-4DE5-4371-89C0-AAC90B6EF0A9}"/>
              </a:ext>
            </a:extLst>
          </p:cNvPr>
          <p:cNvGraphicFramePr>
            <a:graphicFrameLocks noChangeAspect="1"/>
          </p:cNvGraphicFramePr>
          <p:nvPr>
            <p:extLst>
              <p:ext uri="{D42A27DB-BD31-4B8C-83A1-F6EECF244321}">
                <p14:modId xmlns:p14="http://schemas.microsoft.com/office/powerpoint/2010/main" val="2103779085"/>
              </p:ext>
            </p:extLst>
          </p:nvPr>
        </p:nvGraphicFramePr>
        <p:xfrm>
          <a:off x="1104010" y="4485443"/>
          <a:ext cx="3886200" cy="676275"/>
        </p:xfrm>
        <a:graphic>
          <a:graphicData uri="http://schemas.openxmlformats.org/presentationml/2006/ole">
            <mc:AlternateContent xmlns:mc="http://schemas.openxmlformats.org/markup-compatibility/2006">
              <mc:Choice xmlns:v="urn:schemas-microsoft-com:vml" Requires="v">
                <p:oleObj spid="_x0000_s2060" name="Equation" r:id="rId6" imgW="2412720" imgH="419040" progId="Equation.DSMT4">
                  <p:embed/>
                </p:oleObj>
              </mc:Choice>
              <mc:Fallback>
                <p:oleObj name="Equation" r:id="rId6" imgW="2412720" imgH="419040" progId="Equation.DSMT4">
                  <p:embed/>
                  <p:pic>
                    <p:nvPicPr>
                      <p:cNvPr id="6" name="Object 5">
                        <a:extLst>
                          <a:ext uri="{FF2B5EF4-FFF2-40B4-BE49-F238E27FC236}">
                            <a16:creationId xmlns:a16="http://schemas.microsoft.com/office/drawing/2014/main" id="{8BF47DF3-4DE5-4371-89C0-AAC90B6EF0A9}"/>
                          </a:ext>
                        </a:extLst>
                      </p:cNvPr>
                      <p:cNvPicPr/>
                      <p:nvPr/>
                    </p:nvPicPr>
                    <p:blipFill>
                      <a:blip r:embed="rId7"/>
                      <a:stretch>
                        <a:fillRect/>
                      </a:stretch>
                    </p:blipFill>
                    <p:spPr>
                      <a:xfrm>
                        <a:off x="1104010" y="4485443"/>
                        <a:ext cx="3886200" cy="676275"/>
                      </a:xfrm>
                      <a:prstGeom prst="rect">
                        <a:avLst/>
                      </a:prstGeom>
                    </p:spPr>
                  </p:pic>
                </p:oleObj>
              </mc:Fallback>
            </mc:AlternateContent>
          </a:graphicData>
        </a:graphic>
      </p:graphicFrame>
      <p:sp>
        <p:nvSpPr>
          <p:cNvPr id="36" name="Freeform: Shape 35">
            <a:extLst>
              <a:ext uri="{FF2B5EF4-FFF2-40B4-BE49-F238E27FC236}">
                <a16:creationId xmlns:a16="http://schemas.microsoft.com/office/drawing/2014/main" id="{F68CE9A8-99D1-4531-8A43-70B892C4DD0D}"/>
              </a:ext>
            </a:extLst>
          </p:cNvPr>
          <p:cNvSpPr/>
          <p:nvPr/>
        </p:nvSpPr>
        <p:spPr>
          <a:xfrm>
            <a:off x="3697070" y="4605555"/>
            <a:ext cx="3522267" cy="1220869"/>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7692B17-4635-4C8E-96F9-5F4343C7BF93}"/>
              </a:ext>
            </a:extLst>
          </p:cNvPr>
          <p:cNvCxnSpPr>
            <a:cxnSpLocks/>
          </p:cNvCxnSpPr>
          <p:nvPr/>
        </p:nvCxnSpPr>
        <p:spPr>
          <a:xfrm flipH="1">
            <a:off x="3683477" y="6268153"/>
            <a:ext cx="35358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9FA483B-E5C2-4BB8-A161-BB1B081D4996}"/>
              </a:ext>
            </a:extLst>
          </p:cNvPr>
          <p:cNvCxnSpPr>
            <a:cxnSpLocks/>
          </p:cNvCxnSpPr>
          <p:nvPr/>
        </p:nvCxnSpPr>
        <p:spPr>
          <a:xfrm>
            <a:off x="6816483"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E00DF27-0239-4173-950C-7B028BBB2A9D}"/>
              </a:ext>
            </a:extLst>
          </p:cNvPr>
          <p:cNvCxnSpPr>
            <a:cxnSpLocks/>
          </p:cNvCxnSpPr>
          <p:nvPr/>
        </p:nvCxnSpPr>
        <p:spPr>
          <a:xfrm>
            <a:off x="682083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C9BAC00-5021-4072-B15A-3117A430E0DF}"/>
              </a:ext>
            </a:extLst>
          </p:cNvPr>
          <p:cNvCxnSpPr>
            <a:cxnSpLocks/>
          </p:cNvCxnSpPr>
          <p:nvPr/>
        </p:nvCxnSpPr>
        <p:spPr>
          <a:xfrm>
            <a:off x="588266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5792145-ED95-423F-A6DA-9CD5B762B938}"/>
              </a:ext>
            </a:extLst>
          </p:cNvPr>
          <p:cNvCxnSpPr>
            <a:cxnSpLocks/>
          </p:cNvCxnSpPr>
          <p:nvPr/>
        </p:nvCxnSpPr>
        <p:spPr>
          <a:xfrm>
            <a:off x="494449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F34D55FB-E18A-4059-B49D-8974D67FFAEA}"/>
              </a:ext>
            </a:extLst>
          </p:cNvPr>
          <p:cNvSpPr txBox="1"/>
          <p:nvPr/>
        </p:nvSpPr>
        <p:spPr>
          <a:xfrm>
            <a:off x="4620257" y="6346145"/>
            <a:ext cx="633507"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a:t>
            </a:r>
            <a:r>
              <a:rPr lang="en-US" sz="2000" dirty="0">
                <a:solidFill>
                  <a:schemeClr val="bg1"/>
                </a:solidFill>
                <a:latin typeface="Times New Roman" panose="02020603050405020304" pitchFamily="18" charset="0"/>
                <a:cs typeface="Times New Roman" panose="02020603050405020304" pitchFamily="18" charset="0"/>
              </a:rPr>
              <a:t>0.5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66" name="Straight Connector 65">
            <a:extLst>
              <a:ext uri="{FF2B5EF4-FFF2-40B4-BE49-F238E27FC236}">
                <a16:creationId xmlns:a16="http://schemas.microsoft.com/office/drawing/2014/main" id="{34511DF6-81FF-4103-9866-008D2FB7B737}"/>
              </a:ext>
            </a:extLst>
          </p:cNvPr>
          <p:cNvCxnSpPr>
            <a:cxnSpLocks/>
          </p:cNvCxnSpPr>
          <p:nvPr/>
        </p:nvCxnSpPr>
        <p:spPr>
          <a:xfrm>
            <a:off x="400632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5077D249-9ED5-478F-AC14-42AC0AD63589}"/>
              </a:ext>
            </a:extLst>
          </p:cNvPr>
          <p:cNvSpPr txBox="1"/>
          <p:nvPr/>
        </p:nvSpPr>
        <p:spPr>
          <a:xfrm>
            <a:off x="3690476" y="6346145"/>
            <a:ext cx="63350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–1.5</a:t>
            </a:r>
            <a:endParaRPr lang="en-US" sz="2000" i="1" dirty="0">
              <a:solidFill>
                <a:schemeClr val="bg1"/>
              </a:solidFill>
              <a:latin typeface="Times New Roman" panose="02020603050405020304" pitchFamily="18" charset="0"/>
              <a:cs typeface="Times New Roman" panose="02020603050405020304" pitchFamily="18" charset="0"/>
            </a:endParaRPr>
          </a:p>
        </p:txBody>
      </p:sp>
      <p:sp>
        <p:nvSpPr>
          <p:cNvPr id="68" name="Oval 67">
            <a:extLst>
              <a:ext uri="{FF2B5EF4-FFF2-40B4-BE49-F238E27FC236}">
                <a16:creationId xmlns:a16="http://schemas.microsoft.com/office/drawing/2014/main" id="{5683F684-04A3-4493-9B1B-8C0CBF6CEEC0}"/>
              </a:ext>
            </a:extLst>
          </p:cNvPr>
          <p:cNvSpPr/>
          <p:nvPr/>
        </p:nvSpPr>
        <p:spPr>
          <a:xfrm>
            <a:off x="4898770" y="563443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CFC5586-B5D5-42A9-A5A8-75B1ADBF5958}"/>
              </a:ext>
            </a:extLst>
          </p:cNvPr>
          <p:cNvSpPr/>
          <p:nvPr/>
        </p:nvSpPr>
        <p:spPr>
          <a:xfrm>
            <a:off x="5841526" y="533402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CB2AC5ED-B77E-4974-8E97-7B357687BEE3}"/>
              </a:ext>
            </a:extLst>
          </p:cNvPr>
          <p:cNvSpPr txBox="1"/>
          <p:nvPr/>
        </p:nvSpPr>
        <p:spPr>
          <a:xfrm>
            <a:off x="4432912" y="5156316"/>
            <a:ext cx="848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id="{D3EEC755-D620-4823-ACDA-1E3DF446DB18}"/>
              </a:ext>
            </a:extLst>
          </p:cNvPr>
          <p:cNvSpPr txBox="1"/>
          <p:nvPr/>
        </p:nvSpPr>
        <p:spPr>
          <a:xfrm>
            <a:off x="5387011" y="4911693"/>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C677432E-FEE1-4046-92AA-8E5B837414C8}"/>
              </a:ext>
            </a:extLst>
          </p:cNvPr>
          <p:cNvCxnSpPr>
            <a:cxnSpLocks/>
          </p:cNvCxnSpPr>
          <p:nvPr/>
        </p:nvCxnSpPr>
        <p:spPr>
          <a:xfrm flipV="1">
            <a:off x="4944490" y="5391905"/>
            <a:ext cx="942756" cy="2836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76" name="Object 75">
            <a:extLst>
              <a:ext uri="{FF2B5EF4-FFF2-40B4-BE49-F238E27FC236}">
                <a16:creationId xmlns:a16="http://schemas.microsoft.com/office/drawing/2014/main" id="{7F492059-0698-4130-9531-13A117EE639A}"/>
              </a:ext>
            </a:extLst>
          </p:cNvPr>
          <p:cNvGraphicFramePr>
            <a:graphicFrameLocks noChangeAspect="1"/>
          </p:cNvGraphicFramePr>
          <p:nvPr>
            <p:extLst>
              <p:ext uri="{D42A27DB-BD31-4B8C-83A1-F6EECF244321}">
                <p14:modId xmlns:p14="http://schemas.microsoft.com/office/powerpoint/2010/main" val="2063437400"/>
              </p:ext>
            </p:extLst>
          </p:nvPr>
        </p:nvGraphicFramePr>
        <p:xfrm>
          <a:off x="3425934" y="3101450"/>
          <a:ext cx="2862263" cy="819150"/>
        </p:xfrm>
        <a:graphic>
          <a:graphicData uri="http://schemas.openxmlformats.org/presentationml/2006/ole">
            <mc:AlternateContent xmlns:mc="http://schemas.openxmlformats.org/markup-compatibility/2006">
              <mc:Choice xmlns:v="urn:schemas-microsoft-com:vml" Requires="v">
                <p:oleObj spid="_x0000_s2061" name="Equation" r:id="rId8" imgW="1777680" imgH="507960" progId="Equation.DSMT4">
                  <p:embed/>
                </p:oleObj>
              </mc:Choice>
              <mc:Fallback>
                <p:oleObj name="Equation" r:id="rId8" imgW="1777680" imgH="507960" progId="Equation.DSMT4">
                  <p:embed/>
                  <p:pic>
                    <p:nvPicPr>
                      <p:cNvPr id="6" name="Object 5">
                        <a:extLst>
                          <a:ext uri="{FF2B5EF4-FFF2-40B4-BE49-F238E27FC236}">
                            <a16:creationId xmlns:a16="http://schemas.microsoft.com/office/drawing/2014/main" id="{8BF47DF3-4DE5-4371-89C0-AAC90B6EF0A9}"/>
                          </a:ext>
                        </a:extLst>
                      </p:cNvPr>
                      <p:cNvPicPr/>
                      <p:nvPr/>
                    </p:nvPicPr>
                    <p:blipFill>
                      <a:blip r:embed="rId9"/>
                      <a:stretch>
                        <a:fillRect/>
                      </a:stretch>
                    </p:blipFill>
                    <p:spPr>
                      <a:xfrm>
                        <a:off x="3425934" y="3101450"/>
                        <a:ext cx="2862263" cy="819150"/>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F87E83EC-30ED-4AAD-BE16-51F7B6645E4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507736260"/>
      </p:ext>
    </p:extLst>
  </p:cSld>
  <p:clrMapOvr>
    <a:masterClrMapping/>
  </p:clrMapOvr>
  <mc:AlternateContent xmlns:mc="http://schemas.openxmlformats.org/markup-compatibility/2006" xmlns:p14="http://schemas.microsoft.com/office/powerpoint/2010/main">
    <mc:Choice Requires="p14">
      <p:transition spd="slow" p14:dur="2000" advTm="82527"/>
    </mc:Choice>
    <mc:Fallback xmlns="">
      <p:transition spd="slow" advTm="82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Linear interpolation</a:t>
            </a:r>
            <a:endParaRPr lang="en-US" dirty="0"/>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to estimate the value of at                           ,</a:t>
            </a:r>
            <a:br>
              <a:rPr lang="en-US" dirty="0"/>
            </a:br>
            <a:r>
              <a:rPr lang="en-US" dirty="0"/>
              <a:t/>
            </a:r>
            <a:br>
              <a:rPr lang="en-US" dirty="0"/>
            </a:br>
            <a:r>
              <a:rPr lang="en-US" dirty="0"/>
              <a:t>	we will evaluate this new expression at </a:t>
            </a:r>
            <a:endParaRPr lang="en-US" i="1" dirty="0" smtClean="0">
              <a:latin typeface="Symbol" panose="05050102010706020507" pitchFamily="18" charset="2"/>
            </a:endParaRPr>
          </a:p>
          <a:p>
            <a:pPr lvl="1"/>
            <a:r>
              <a:rPr lang="en-US" dirty="0" smtClean="0"/>
              <a:t>This requires your design to always think</a:t>
            </a:r>
            <a:br>
              <a:rPr lang="en-US" dirty="0" smtClean="0"/>
            </a:br>
            <a:r>
              <a:rPr lang="en-US" dirty="0" smtClean="0"/>
              <a:t>in terms of proportions relative to </a:t>
            </a:r>
            <a:r>
              <a:rPr lang="en-US" i="1" dirty="0" smtClean="0">
                <a:latin typeface="Times New Roman" panose="02020603050405020304" pitchFamily="18" charset="0"/>
              </a:rPr>
              <a:t>h</a:t>
            </a:r>
            <a:r>
              <a:rPr lang="en-US" dirty="0" smtClean="0"/>
              <a:t> </a:t>
            </a:r>
          </a:p>
          <a:p>
            <a:pPr lvl="1"/>
            <a:endParaRPr lang="en-US" dirty="0"/>
          </a:p>
          <a:p>
            <a:pPr lvl="1"/>
            <a:r>
              <a:rPr lang="en-US" dirty="0"/>
              <a:t>Note that </a:t>
            </a:r>
            <a:endParaRPr lang="en-US" dirty="0">
              <a:latin typeface="Symbol" panose="05050102010706020507" pitchFamily="18" charset="2"/>
            </a:endParaRPr>
          </a:p>
          <a:p>
            <a:pPr lvl="1"/>
            <a:endParaRPr lang="en-US" dirty="0">
              <a:latin typeface="Symbol" panose="05050102010706020507" pitchFamily="18" charset="2"/>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28" name="Object 27">
            <a:extLst>
              <a:ext uri="{FF2B5EF4-FFF2-40B4-BE49-F238E27FC236}">
                <a16:creationId xmlns:a16="http://schemas.microsoft.com/office/drawing/2014/main" id="{F3AB9FF3-8049-4445-8CD7-D3C269822A96}"/>
              </a:ext>
            </a:extLst>
          </p:cNvPr>
          <p:cNvGraphicFramePr>
            <a:graphicFrameLocks noChangeAspect="1"/>
          </p:cNvGraphicFramePr>
          <p:nvPr>
            <p:extLst>
              <p:ext uri="{D42A27DB-BD31-4B8C-83A1-F6EECF244321}">
                <p14:modId xmlns:p14="http://schemas.microsoft.com/office/powerpoint/2010/main" val="2190913494"/>
              </p:ext>
            </p:extLst>
          </p:nvPr>
        </p:nvGraphicFramePr>
        <p:xfrm>
          <a:off x="4835172" y="1478384"/>
          <a:ext cx="1529715" cy="698500"/>
        </p:xfrm>
        <a:graphic>
          <a:graphicData uri="http://schemas.openxmlformats.org/presentationml/2006/ole">
            <mc:AlternateContent xmlns:mc="http://schemas.openxmlformats.org/markup-compatibility/2006">
              <mc:Choice xmlns:v="urn:schemas-microsoft-com:vml" Requires="v">
                <p:oleObj spid="_x0000_s3092" name="Equation" r:id="rId6" imgW="863280" imgH="393480" progId="Equation.DSMT4">
                  <p:embed/>
                </p:oleObj>
              </mc:Choice>
              <mc:Fallback>
                <p:oleObj name="Equation" r:id="rId6" imgW="863280" imgH="393480" progId="Equation.DSMT4">
                  <p:embed/>
                  <p:pic>
                    <p:nvPicPr>
                      <p:cNvPr id="6" name="Object 5">
                        <a:extLst>
                          <a:ext uri="{FF2B5EF4-FFF2-40B4-BE49-F238E27FC236}">
                            <a16:creationId xmlns:a16="http://schemas.microsoft.com/office/drawing/2014/main" id="{8BF47DF3-4DE5-4371-89C0-AAC90B6EF0A9}"/>
                          </a:ext>
                        </a:extLst>
                      </p:cNvPr>
                      <p:cNvPicPr/>
                      <p:nvPr/>
                    </p:nvPicPr>
                    <p:blipFill>
                      <a:blip r:embed="rId7"/>
                      <a:stretch>
                        <a:fillRect/>
                      </a:stretch>
                    </p:blipFill>
                    <p:spPr>
                      <a:xfrm>
                        <a:off x="4835172" y="1478384"/>
                        <a:ext cx="1529715" cy="69850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3F7EB310-2EE8-4CB6-B239-046D0CDC57F0}"/>
              </a:ext>
            </a:extLst>
          </p:cNvPr>
          <p:cNvGraphicFramePr>
            <a:graphicFrameLocks noChangeAspect="1"/>
          </p:cNvGraphicFramePr>
          <p:nvPr>
            <p:extLst>
              <p:ext uri="{D42A27DB-BD31-4B8C-83A1-F6EECF244321}">
                <p14:modId xmlns:p14="http://schemas.microsoft.com/office/powerpoint/2010/main" val="3599991667"/>
              </p:ext>
            </p:extLst>
          </p:nvPr>
        </p:nvGraphicFramePr>
        <p:xfrm>
          <a:off x="2488441" y="3583902"/>
          <a:ext cx="2205513" cy="810260"/>
        </p:xfrm>
        <a:graphic>
          <a:graphicData uri="http://schemas.openxmlformats.org/presentationml/2006/ole">
            <mc:AlternateContent xmlns:mc="http://schemas.openxmlformats.org/markup-compatibility/2006">
              <mc:Choice xmlns:v="urn:schemas-microsoft-com:vml" Requires="v">
                <p:oleObj spid="_x0000_s3093" name="Equation" r:id="rId8" imgW="1244520" imgH="457200" progId="Equation.DSMT4">
                  <p:embed/>
                </p:oleObj>
              </mc:Choice>
              <mc:Fallback>
                <p:oleObj name="Equation" r:id="rId8" imgW="1244520" imgH="457200" progId="Equation.DSMT4">
                  <p:embed/>
                  <p:pic>
                    <p:nvPicPr>
                      <p:cNvPr id="6" name="Object 5">
                        <a:extLst>
                          <a:ext uri="{FF2B5EF4-FFF2-40B4-BE49-F238E27FC236}">
                            <a16:creationId xmlns:a16="http://schemas.microsoft.com/office/drawing/2014/main" id="{8BF47DF3-4DE5-4371-89C0-AAC90B6EF0A9}"/>
                          </a:ext>
                        </a:extLst>
                      </p:cNvPr>
                      <p:cNvPicPr/>
                      <p:nvPr/>
                    </p:nvPicPr>
                    <p:blipFill>
                      <a:blip r:embed="rId9"/>
                      <a:stretch>
                        <a:fillRect/>
                      </a:stretch>
                    </p:blipFill>
                    <p:spPr>
                      <a:xfrm>
                        <a:off x="2488441" y="3583902"/>
                        <a:ext cx="2205513" cy="810260"/>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600945AD-3613-4DC1-A1A6-E2E146EAD607}"/>
              </a:ext>
            </a:extLst>
          </p:cNvPr>
          <p:cNvGraphicFramePr>
            <a:graphicFrameLocks noChangeAspect="1"/>
          </p:cNvGraphicFramePr>
          <p:nvPr>
            <p:extLst>
              <p:ext uri="{D42A27DB-BD31-4B8C-83A1-F6EECF244321}">
                <p14:modId xmlns:p14="http://schemas.microsoft.com/office/powerpoint/2010/main" val="3093223525"/>
              </p:ext>
            </p:extLst>
          </p:nvPr>
        </p:nvGraphicFramePr>
        <p:xfrm>
          <a:off x="1104010" y="4485443"/>
          <a:ext cx="3886200" cy="676275"/>
        </p:xfrm>
        <a:graphic>
          <a:graphicData uri="http://schemas.openxmlformats.org/presentationml/2006/ole">
            <mc:AlternateContent xmlns:mc="http://schemas.openxmlformats.org/markup-compatibility/2006">
              <mc:Choice xmlns:v="urn:schemas-microsoft-com:vml" Requires="v">
                <p:oleObj spid="_x0000_s3094" name="Equation" r:id="rId10" imgW="2412720" imgH="419040" progId="Equation.DSMT4">
                  <p:embed/>
                </p:oleObj>
              </mc:Choice>
              <mc:Fallback>
                <p:oleObj name="Equation" r:id="rId10" imgW="2412720" imgH="419040" progId="Equation.DSMT4">
                  <p:embed/>
                  <p:pic>
                    <p:nvPicPr>
                      <p:cNvPr id="6" name="Object 5">
                        <a:extLst>
                          <a:ext uri="{FF2B5EF4-FFF2-40B4-BE49-F238E27FC236}">
                            <a16:creationId xmlns:a16="http://schemas.microsoft.com/office/drawing/2014/main" id="{8BF47DF3-4DE5-4371-89C0-AAC90B6EF0A9}"/>
                          </a:ext>
                        </a:extLst>
                      </p:cNvPr>
                      <p:cNvPicPr/>
                      <p:nvPr/>
                    </p:nvPicPr>
                    <p:blipFill>
                      <a:blip r:embed="rId11"/>
                      <a:stretch>
                        <a:fillRect/>
                      </a:stretch>
                    </p:blipFill>
                    <p:spPr>
                      <a:xfrm>
                        <a:off x="1104010" y="4485443"/>
                        <a:ext cx="3886200" cy="676275"/>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4A22F055-9E02-4476-84DA-ED6AA9C2E1F7}"/>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
        <p:nvSpPr>
          <p:cNvPr id="27" name="Rectangle 26">
            <a:extLst>
              <a:ext uri="{FF2B5EF4-FFF2-40B4-BE49-F238E27FC236}">
                <a16:creationId xmlns:a16="http://schemas.microsoft.com/office/drawing/2014/main" id="{4665482B-CD74-47D6-BAA2-FD54C126E5FF}"/>
              </a:ext>
            </a:extLst>
          </p:cNvPr>
          <p:cNvSpPr/>
          <p:nvPr/>
        </p:nvSpPr>
        <p:spPr>
          <a:xfrm>
            <a:off x="4944490" y="6129556"/>
            <a:ext cx="933822" cy="26035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247EAE4-7491-47C2-9614-6B6D511676BD}"/>
              </a:ext>
            </a:extLst>
          </p:cNvPr>
          <p:cNvSpPr txBox="1"/>
          <p:nvPr/>
        </p:nvSpPr>
        <p:spPr>
          <a:xfrm>
            <a:off x="6562311" y="6346145"/>
            <a:ext cx="50526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3AB4451D-CCDE-4930-9F67-4BEF4FFD8D54}"/>
              </a:ext>
            </a:extLst>
          </p:cNvPr>
          <p:cNvSpPr txBox="1"/>
          <p:nvPr/>
        </p:nvSpPr>
        <p:spPr>
          <a:xfrm>
            <a:off x="5635396" y="6346145"/>
            <a:ext cx="50526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7" name="Freeform: Shape 35">
            <a:extLst>
              <a:ext uri="{FF2B5EF4-FFF2-40B4-BE49-F238E27FC236}">
                <a16:creationId xmlns:a16="http://schemas.microsoft.com/office/drawing/2014/main" id="{F68CE9A8-99D1-4531-8A43-70B892C4DD0D}"/>
              </a:ext>
            </a:extLst>
          </p:cNvPr>
          <p:cNvSpPr/>
          <p:nvPr/>
        </p:nvSpPr>
        <p:spPr>
          <a:xfrm>
            <a:off x="3697070" y="4605555"/>
            <a:ext cx="3522267" cy="1220869"/>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47692B17-4635-4C8E-96F9-5F4343C7BF93}"/>
              </a:ext>
            </a:extLst>
          </p:cNvPr>
          <p:cNvCxnSpPr>
            <a:cxnSpLocks/>
          </p:cNvCxnSpPr>
          <p:nvPr/>
        </p:nvCxnSpPr>
        <p:spPr>
          <a:xfrm flipH="1">
            <a:off x="3683477" y="6268153"/>
            <a:ext cx="35358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9FA483B-E5C2-4BB8-A161-BB1B081D4996}"/>
              </a:ext>
            </a:extLst>
          </p:cNvPr>
          <p:cNvCxnSpPr>
            <a:cxnSpLocks/>
          </p:cNvCxnSpPr>
          <p:nvPr/>
        </p:nvCxnSpPr>
        <p:spPr>
          <a:xfrm>
            <a:off x="6816483"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E00DF27-0239-4173-950C-7B028BBB2A9D}"/>
              </a:ext>
            </a:extLst>
          </p:cNvPr>
          <p:cNvCxnSpPr>
            <a:cxnSpLocks/>
          </p:cNvCxnSpPr>
          <p:nvPr/>
        </p:nvCxnSpPr>
        <p:spPr>
          <a:xfrm>
            <a:off x="682083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C9BAC00-5021-4072-B15A-3117A430E0DF}"/>
              </a:ext>
            </a:extLst>
          </p:cNvPr>
          <p:cNvCxnSpPr>
            <a:cxnSpLocks/>
          </p:cNvCxnSpPr>
          <p:nvPr/>
        </p:nvCxnSpPr>
        <p:spPr>
          <a:xfrm>
            <a:off x="588266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5792145-ED95-423F-A6DA-9CD5B762B938}"/>
              </a:ext>
            </a:extLst>
          </p:cNvPr>
          <p:cNvCxnSpPr>
            <a:cxnSpLocks/>
          </p:cNvCxnSpPr>
          <p:nvPr/>
        </p:nvCxnSpPr>
        <p:spPr>
          <a:xfrm>
            <a:off x="494449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34D55FB-E18A-4059-B49D-8974D67FFAEA}"/>
              </a:ext>
            </a:extLst>
          </p:cNvPr>
          <p:cNvSpPr txBox="1"/>
          <p:nvPr/>
        </p:nvSpPr>
        <p:spPr>
          <a:xfrm>
            <a:off x="4620257" y="6346145"/>
            <a:ext cx="633507"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a:t>
            </a:r>
            <a:r>
              <a:rPr lang="en-US" sz="2000" dirty="0">
                <a:solidFill>
                  <a:schemeClr val="bg1"/>
                </a:solidFill>
                <a:latin typeface="Times New Roman" panose="02020603050405020304" pitchFamily="18" charset="0"/>
                <a:cs typeface="Times New Roman" panose="02020603050405020304" pitchFamily="18" charset="0"/>
              </a:rPr>
              <a:t>0.5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9" name="Straight Connector 48">
            <a:extLst>
              <a:ext uri="{FF2B5EF4-FFF2-40B4-BE49-F238E27FC236}">
                <a16:creationId xmlns:a16="http://schemas.microsoft.com/office/drawing/2014/main" id="{34511DF6-81FF-4103-9866-008D2FB7B737}"/>
              </a:ext>
            </a:extLst>
          </p:cNvPr>
          <p:cNvCxnSpPr>
            <a:cxnSpLocks/>
          </p:cNvCxnSpPr>
          <p:nvPr/>
        </p:nvCxnSpPr>
        <p:spPr>
          <a:xfrm>
            <a:off x="400632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077D249-9ED5-478F-AC14-42AC0AD63589}"/>
              </a:ext>
            </a:extLst>
          </p:cNvPr>
          <p:cNvSpPr txBox="1"/>
          <p:nvPr/>
        </p:nvSpPr>
        <p:spPr>
          <a:xfrm>
            <a:off x="3690476" y="6346145"/>
            <a:ext cx="63350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–1.5</a:t>
            </a:r>
            <a:endParaRPr lang="en-US" sz="2000" i="1" dirty="0">
              <a:solidFill>
                <a:schemeClr val="bg1"/>
              </a:solidFill>
              <a:latin typeface="Times New Roman" panose="02020603050405020304" pitchFamily="18" charset="0"/>
              <a:cs typeface="Times New Roman" panose="02020603050405020304" pitchFamily="18" charset="0"/>
            </a:endParaRPr>
          </a:p>
        </p:txBody>
      </p:sp>
      <p:sp>
        <p:nvSpPr>
          <p:cNvPr id="51" name="Oval 50">
            <a:extLst>
              <a:ext uri="{FF2B5EF4-FFF2-40B4-BE49-F238E27FC236}">
                <a16:creationId xmlns:a16="http://schemas.microsoft.com/office/drawing/2014/main" id="{5683F684-04A3-4493-9B1B-8C0CBF6CEEC0}"/>
              </a:ext>
            </a:extLst>
          </p:cNvPr>
          <p:cNvSpPr/>
          <p:nvPr/>
        </p:nvSpPr>
        <p:spPr>
          <a:xfrm>
            <a:off x="4898770" y="563443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7CFC5586-B5D5-42A9-A5A8-75B1ADBF5958}"/>
              </a:ext>
            </a:extLst>
          </p:cNvPr>
          <p:cNvSpPr/>
          <p:nvPr/>
        </p:nvSpPr>
        <p:spPr>
          <a:xfrm>
            <a:off x="5841526" y="533402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CB2AC5ED-B77E-4974-8E97-7B357687BEE3}"/>
              </a:ext>
            </a:extLst>
          </p:cNvPr>
          <p:cNvSpPr txBox="1"/>
          <p:nvPr/>
        </p:nvSpPr>
        <p:spPr>
          <a:xfrm>
            <a:off x="4432912" y="5156316"/>
            <a:ext cx="848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D3EEC755-D620-4823-ACDA-1E3DF446DB18}"/>
              </a:ext>
            </a:extLst>
          </p:cNvPr>
          <p:cNvSpPr txBox="1"/>
          <p:nvPr/>
        </p:nvSpPr>
        <p:spPr>
          <a:xfrm>
            <a:off x="5387011" y="4911693"/>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55" name="Straight Connector 54">
            <a:extLst>
              <a:ext uri="{FF2B5EF4-FFF2-40B4-BE49-F238E27FC236}">
                <a16:creationId xmlns:a16="http://schemas.microsoft.com/office/drawing/2014/main" id="{C677432E-FEE1-4046-92AA-8E5B837414C8}"/>
              </a:ext>
            </a:extLst>
          </p:cNvPr>
          <p:cNvCxnSpPr>
            <a:cxnSpLocks/>
          </p:cNvCxnSpPr>
          <p:nvPr/>
        </p:nvCxnSpPr>
        <p:spPr>
          <a:xfrm flipV="1">
            <a:off x="4944490" y="5391905"/>
            <a:ext cx="942756" cy="2836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6" name="Object 55">
            <a:extLst>
              <a:ext uri="{FF2B5EF4-FFF2-40B4-BE49-F238E27FC236}">
                <a16:creationId xmlns:a16="http://schemas.microsoft.com/office/drawing/2014/main" id="{8BF47DF3-4DE5-4371-89C0-AAC90B6EF0A9}"/>
              </a:ext>
            </a:extLst>
          </p:cNvPr>
          <p:cNvGraphicFramePr>
            <a:graphicFrameLocks noChangeAspect="1"/>
          </p:cNvGraphicFramePr>
          <p:nvPr>
            <p:extLst>
              <p:ext uri="{D42A27DB-BD31-4B8C-83A1-F6EECF244321}">
                <p14:modId xmlns:p14="http://schemas.microsoft.com/office/powerpoint/2010/main" val="936640663"/>
              </p:ext>
            </p:extLst>
          </p:nvPr>
        </p:nvGraphicFramePr>
        <p:xfrm>
          <a:off x="6144351" y="2138846"/>
          <a:ext cx="2296318" cy="764858"/>
        </p:xfrm>
        <a:graphic>
          <a:graphicData uri="http://schemas.openxmlformats.org/presentationml/2006/ole">
            <mc:AlternateContent xmlns:mc="http://schemas.openxmlformats.org/markup-compatibility/2006">
              <mc:Choice xmlns:v="urn:schemas-microsoft-com:vml" Requires="v">
                <p:oleObj spid="_x0000_s3095" name="Equation" r:id="rId13" imgW="1295280" imgH="431640" progId="Equation.DSMT4">
                  <p:embed/>
                </p:oleObj>
              </mc:Choice>
              <mc:Fallback>
                <p:oleObj name="Equation" r:id="rId13" imgW="1295280" imgH="431640" progId="Equation.DSMT4">
                  <p:embed/>
                  <p:pic>
                    <p:nvPicPr>
                      <p:cNvPr id="55" name="Object 54">
                        <a:extLst>
                          <a:ext uri="{FF2B5EF4-FFF2-40B4-BE49-F238E27FC236}">
                            <a16:creationId xmlns:a16="http://schemas.microsoft.com/office/drawing/2014/main" id="{8BF47DF3-4DE5-4371-89C0-AAC90B6EF0A9}"/>
                          </a:ext>
                        </a:extLst>
                      </p:cNvPr>
                      <p:cNvPicPr/>
                      <p:nvPr/>
                    </p:nvPicPr>
                    <p:blipFill>
                      <a:blip r:embed="rId14"/>
                      <a:stretch>
                        <a:fillRect/>
                      </a:stretch>
                    </p:blipFill>
                    <p:spPr>
                      <a:xfrm>
                        <a:off x="6144351" y="2138846"/>
                        <a:ext cx="2296318" cy="76485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66215397"/>
      </p:ext>
    </p:extLst>
  </p:cSld>
  <p:clrMapOvr>
    <a:masterClrMapping/>
  </p:clrMapOvr>
  <mc:AlternateContent xmlns:mc="http://schemas.openxmlformats.org/markup-compatibility/2006" xmlns:p14="http://schemas.microsoft.com/office/powerpoint/2010/main">
    <mc:Choice Requires="p14">
      <p:transition spd="slow" p14:dur="2000" advTm="186986"/>
    </mc:Choice>
    <mc:Fallback xmlns="">
      <p:transition spd="slow" advTm="186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Linear interpolation</a:t>
            </a:r>
            <a:endParaRPr lang="en-US" dirty="0"/>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For example, suppose that we have the following data:</a:t>
            </a:r>
          </a:p>
          <a:p>
            <a:pPr marL="0" indent="0" algn="ctr">
              <a:buNone/>
            </a:pPr>
            <a:r>
              <a:rPr lang="en-US" dirty="0">
                <a:latin typeface="Times New Roman" panose="02020603050405020304" pitchFamily="18" charset="0"/>
                <a:ea typeface="Tahoma" panose="020B0604030504040204" pitchFamily="34" charset="0"/>
              </a:rPr>
              <a:t>(853.4, 9.2)</a:t>
            </a:r>
            <a:r>
              <a:rPr lang="en-US" dirty="0"/>
              <a:t> and </a:t>
            </a:r>
            <a:r>
              <a:rPr lang="en-US" dirty="0">
                <a:latin typeface="Times New Roman" panose="02020603050405020304" pitchFamily="18" charset="0"/>
              </a:rPr>
              <a:t>(</a:t>
            </a:r>
            <a:r>
              <a:rPr lang="en-US" dirty="0">
                <a:latin typeface="Times New Roman" panose="02020603050405020304" pitchFamily="18" charset="0"/>
                <a:ea typeface="Tahoma" panose="020B0604030504040204" pitchFamily="34" charset="0"/>
              </a:rPr>
              <a:t>853.5</a:t>
            </a:r>
            <a:r>
              <a:rPr lang="en-US" dirty="0">
                <a:latin typeface="Times New Roman" panose="02020603050405020304" pitchFamily="18" charset="0"/>
              </a:rPr>
              <a:t>, </a:t>
            </a:r>
            <a:r>
              <a:rPr lang="en-US" dirty="0">
                <a:latin typeface="Times New Roman" panose="02020603050405020304" pitchFamily="18" charset="0"/>
                <a:ea typeface="Tahoma" panose="020B0604030504040204" pitchFamily="34" charset="0"/>
              </a:rPr>
              <a:t>9.5</a:t>
            </a:r>
            <a:r>
              <a:rPr lang="en-US" dirty="0">
                <a:latin typeface="Times New Roman" panose="02020603050405020304" pitchFamily="18" charset="0"/>
              </a:rPr>
              <a:t>)</a:t>
            </a:r>
          </a:p>
          <a:p>
            <a:pPr lvl="1"/>
            <a:r>
              <a:rPr lang="en-US" dirty="0"/>
              <a:t>Thus:</a:t>
            </a:r>
          </a:p>
          <a:p>
            <a:pPr lvl="2"/>
            <a:r>
              <a:rPr lang="en-US" dirty="0"/>
              <a:t>The midpoint is </a:t>
            </a:r>
            <a:r>
              <a:rPr lang="en-US" dirty="0">
                <a:latin typeface="Times New Roman" panose="02020603050405020304" pitchFamily="18" charset="0"/>
              </a:rPr>
              <a:t>853.45</a:t>
            </a:r>
          </a:p>
          <a:p>
            <a:pPr lvl="2"/>
            <a:r>
              <a:rPr lang="en-US" dirty="0"/>
              <a:t>The step size is </a:t>
            </a:r>
            <a:r>
              <a:rPr lang="en-US" i="1" dirty="0">
                <a:latin typeface="Times New Roman" panose="02020603050405020304" pitchFamily="18" charset="0"/>
              </a:rPr>
              <a:t>h </a:t>
            </a:r>
            <a:r>
              <a:rPr lang="en-US" dirty="0">
                <a:latin typeface="Times New Roman" panose="02020603050405020304" pitchFamily="18" charset="0"/>
              </a:rPr>
              <a:t>= 0.1</a:t>
            </a:r>
          </a:p>
          <a:p>
            <a:pPr lvl="2"/>
            <a:r>
              <a:rPr lang="en-US" dirty="0"/>
              <a:t>The polynomial is </a:t>
            </a:r>
            <a:r>
              <a:rPr lang="en-US" dirty="0">
                <a:latin typeface="Times New Roman" panose="02020603050405020304" pitchFamily="18" charset="0"/>
              </a:rPr>
              <a:t>0.3</a:t>
            </a:r>
            <a:r>
              <a:rPr lang="en-US" i="1" dirty="0">
                <a:latin typeface="Symbol" panose="05050102010706020507" pitchFamily="18" charset="2"/>
              </a:rPr>
              <a:t>d</a:t>
            </a:r>
            <a:r>
              <a:rPr lang="en-US" dirty="0">
                <a:latin typeface="Times New Roman" panose="02020603050405020304" pitchFamily="18" charset="0"/>
              </a:rPr>
              <a:t> + 9.35</a:t>
            </a:r>
          </a:p>
          <a:p>
            <a:pPr lvl="1"/>
            <a:r>
              <a:rPr lang="en-US" dirty="0"/>
              <a:t>If you wanted to approximate </a:t>
            </a:r>
            <a:r>
              <a:rPr lang="en-US" dirty="0">
                <a:latin typeface="Times New Roman" panose="02020603050405020304" pitchFamily="18" charset="0"/>
              </a:rPr>
              <a:t>853.4724,</a:t>
            </a:r>
            <a:br>
              <a:rPr lang="en-US" dirty="0">
                <a:latin typeface="Times New Roman" panose="02020603050405020304" pitchFamily="18" charset="0"/>
              </a:rPr>
            </a:br>
            <a:r>
              <a:rPr lang="en-US" dirty="0">
                <a:latin typeface="Times New Roman" panose="02020603050405020304" pitchFamily="18" charset="0"/>
              </a:rPr>
              <a:t>	</a:t>
            </a:r>
            <a:r>
              <a:rPr lang="en-US" dirty="0"/>
              <a:t>we note this is </a:t>
            </a:r>
            <a:r>
              <a:rPr lang="en-US" dirty="0">
                <a:latin typeface="Times New Roman" panose="02020603050405020304" pitchFamily="18" charset="0"/>
              </a:rPr>
              <a:t>853.45 + 0.1·0.224</a:t>
            </a:r>
          </a:p>
          <a:p>
            <a:pPr lvl="1"/>
            <a:r>
              <a:rPr lang="en-US" dirty="0">
                <a:latin typeface="Times New Roman" panose="02020603050405020304" pitchFamily="18" charset="0"/>
              </a:rPr>
              <a:t>Thus, 0.3·0.224 + 9.35 = 9.4172</a:t>
            </a:r>
          </a:p>
          <a:p>
            <a:pPr lvl="1"/>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a:p>
        </p:txBody>
      </p:sp>
      <p:sp>
        <p:nvSpPr>
          <p:cNvPr id="32" name="TextBox 31">
            <a:extLst>
              <a:ext uri="{FF2B5EF4-FFF2-40B4-BE49-F238E27FC236}">
                <a16:creationId xmlns:a16="http://schemas.microsoft.com/office/drawing/2014/main" id="{F247EAE4-7491-47C2-9614-6B6D511676BD}"/>
              </a:ext>
            </a:extLst>
          </p:cNvPr>
          <p:cNvSpPr txBox="1"/>
          <p:nvPr/>
        </p:nvSpPr>
        <p:spPr>
          <a:xfrm>
            <a:off x="6444865" y="6346145"/>
            <a:ext cx="76174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853.6</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3AB4451D-CCDE-4930-9F67-4BEF4FFD8D54}"/>
              </a:ext>
            </a:extLst>
          </p:cNvPr>
          <p:cNvSpPr txBox="1"/>
          <p:nvPr/>
        </p:nvSpPr>
        <p:spPr>
          <a:xfrm>
            <a:off x="5492783" y="6346145"/>
            <a:ext cx="76174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853.5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F68CE9A8-99D1-4531-8A43-70B892C4DD0D}"/>
              </a:ext>
            </a:extLst>
          </p:cNvPr>
          <p:cNvSpPr/>
          <p:nvPr/>
        </p:nvSpPr>
        <p:spPr>
          <a:xfrm>
            <a:off x="3697070" y="4605555"/>
            <a:ext cx="3522267" cy="1220869"/>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7692B17-4635-4C8E-96F9-5F4343C7BF93}"/>
              </a:ext>
            </a:extLst>
          </p:cNvPr>
          <p:cNvCxnSpPr>
            <a:cxnSpLocks/>
          </p:cNvCxnSpPr>
          <p:nvPr/>
        </p:nvCxnSpPr>
        <p:spPr>
          <a:xfrm flipH="1">
            <a:off x="3683477" y="6268153"/>
            <a:ext cx="35358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9FA483B-E5C2-4BB8-A161-BB1B081D4996}"/>
              </a:ext>
            </a:extLst>
          </p:cNvPr>
          <p:cNvCxnSpPr>
            <a:cxnSpLocks/>
          </p:cNvCxnSpPr>
          <p:nvPr/>
        </p:nvCxnSpPr>
        <p:spPr>
          <a:xfrm>
            <a:off x="6816483"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E00DF27-0239-4173-950C-7B028BBB2A9D}"/>
              </a:ext>
            </a:extLst>
          </p:cNvPr>
          <p:cNvCxnSpPr>
            <a:cxnSpLocks/>
          </p:cNvCxnSpPr>
          <p:nvPr/>
        </p:nvCxnSpPr>
        <p:spPr>
          <a:xfrm>
            <a:off x="682083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C9BAC00-5021-4072-B15A-3117A430E0DF}"/>
              </a:ext>
            </a:extLst>
          </p:cNvPr>
          <p:cNvCxnSpPr>
            <a:cxnSpLocks/>
          </p:cNvCxnSpPr>
          <p:nvPr/>
        </p:nvCxnSpPr>
        <p:spPr>
          <a:xfrm>
            <a:off x="588266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5792145-ED95-423F-A6DA-9CD5B762B938}"/>
              </a:ext>
            </a:extLst>
          </p:cNvPr>
          <p:cNvCxnSpPr>
            <a:cxnSpLocks/>
          </p:cNvCxnSpPr>
          <p:nvPr/>
        </p:nvCxnSpPr>
        <p:spPr>
          <a:xfrm>
            <a:off x="494449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F34D55FB-E18A-4059-B49D-8974D67FFAEA}"/>
              </a:ext>
            </a:extLst>
          </p:cNvPr>
          <p:cNvSpPr txBox="1"/>
          <p:nvPr/>
        </p:nvSpPr>
        <p:spPr>
          <a:xfrm>
            <a:off x="4553145" y="6346145"/>
            <a:ext cx="76174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853.4</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66" name="Straight Connector 65">
            <a:extLst>
              <a:ext uri="{FF2B5EF4-FFF2-40B4-BE49-F238E27FC236}">
                <a16:creationId xmlns:a16="http://schemas.microsoft.com/office/drawing/2014/main" id="{34511DF6-81FF-4103-9866-008D2FB7B737}"/>
              </a:ext>
            </a:extLst>
          </p:cNvPr>
          <p:cNvCxnSpPr>
            <a:cxnSpLocks/>
          </p:cNvCxnSpPr>
          <p:nvPr/>
        </p:nvCxnSpPr>
        <p:spPr>
          <a:xfrm>
            <a:off x="400632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5077D249-9ED5-478F-AC14-42AC0AD63589}"/>
              </a:ext>
            </a:extLst>
          </p:cNvPr>
          <p:cNvSpPr txBox="1"/>
          <p:nvPr/>
        </p:nvSpPr>
        <p:spPr>
          <a:xfrm>
            <a:off x="3623364" y="6346145"/>
            <a:ext cx="76174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853.3</a:t>
            </a:r>
            <a:endParaRPr lang="en-US" sz="2000" i="1" dirty="0">
              <a:solidFill>
                <a:schemeClr val="bg1"/>
              </a:solidFill>
              <a:latin typeface="Times New Roman" panose="02020603050405020304" pitchFamily="18" charset="0"/>
              <a:cs typeface="Times New Roman" panose="02020603050405020304" pitchFamily="18" charset="0"/>
            </a:endParaRPr>
          </a:p>
        </p:txBody>
      </p:sp>
      <p:sp>
        <p:nvSpPr>
          <p:cNvPr id="68" name="Oval 67">
            <a:extLst>
              <a:ext uri="{FF2B5EF4-FFF2-40B4-BE49-F238E27FC236}">
                <a16:creationId xmlns:a16="http://schemas.microsoft.com/office/drawing/2014/main" id="{5683F684-04A3-4493-9B1B-8C0CBF6CEEC0}"/>
              </a:ext>
            </a:extLst>
          </p:cNvPr>
          <p:cNvSpPr/>
          <p:nvPr/>
        </p:nvSpPr>
        <p:spPr>
          <a:xfrm>
            <a:off x="4898770" y="563443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CFC5586-B5D5-42A9-A5A8-75B1ADBF5958}"/>
              </a:ext>
            </a:extLst>
          </p:cNvPr>
          <p:cNvSpPr/>
          <p:nvPr/>
        </p:nvSpPr>
        <p:spPr>
          <a:xfrm>
            <a:off x="5841526" y="533402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CB2AC5ED-B77E-4974-8E97-7B357687BEE3}"/>
              </a:ext>
            </a:extLst>
          </p:cNvPr>
          <p:cNvSpPr txBox="1"/>
          <p:nvPr/>
        </p:nvSpPr>
        <p:spPr>
          <a:xfrm>
            <a:off x="4432912" y="5156316"/>
            <a:ext cx="50526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9.2</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id="{D3EEC755-D620-4823-ACDA-1E3DF446DB18}"/>
              </a:ext>
            </a:extLst>
          </p:cNvPr>
          <p:cNvSpPr txBox="1"/>
          <p:nvPr/>
        </p:nvSpPr>
        <p:spPr>
          <a:xfrm>
            <a:off x="5387011" y="4911693"/>
            <a:ext cx="50526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9.5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C677432E-FEE1-4046-92AA-8E5B837414C8}"/>
              </a:ext>
            </a:extLst>
          </p:cNvPr>
          <p:cNvCxnSpPr>
            <a:cxnSpLocks/>
          </p:cNvCxnSpPr>
          <p:nvPr/>
        </p:nvCxnSpPr>
        <p:spPr>
          <a:xfrm flipV="1">
            <a:off x="4944490" y="5391905"/>
            <a:ext cx="942756" cy="2836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E6FD038A-03AC-4E93-BE9E-989DD860EF71}"/>
              </a:ext>
            </a:extLst>
          </p:cNvPr>
          <p:cNvSpPr/>
          <p:nvPr/>
        </p:nvSpPr>
        <p:spPr>
          <a:xfrm>
            <a:off x="5616421" y="621626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B2FEE090-D95F-475A-B38C-F815F4ECAA2F}"/>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82000" y="6096000"/>
            <a:ext cx="609600" cy="609600"/>
          </a:xfrm>
          <a:prstGeom prst="rect">
            <a:avLst/>
          </a:prstGeom>
        </p:spPr>
      </p:pic>
      <p:graphicFrame>
        <p:nvGraphicFramePr>
          <p:cNvPr id="24" name="Object 23">
            <a:extLst>
              <a:ext uri="{FF2B5EF4-FFF2-40B4-BE49-F238E27FC236}">
                <a16:creationId xmlns:a16="http://schemas.microsoft.com/office/drawing/2014/main" id="{8BF47DF3-4DE5-4371-89C0-AAC90B6EF0A9}"/>
              </a:ext>
            </a:extLst>
          </p:cNvPr>
          <p:cNvGraphicFramePr>
            <a:graphicFrameLocks noChangeAspect="1"/>
          </p:cNvGraphicFramePr>
          <p:nvPr>
            <p:extLst>
              <p:ext uri="{D42A27DB-BD31-4B8C-83A1-F6EECF244321}">
                <p14:modId xmlns:p14="http://schemas.microsoft.com/office/powerpoint/2010/main" val="3199953752"/>
              </p:ext>
            </p:extLst>
          </p:nvPr>
        </p:nvGraphicFramePr>
        <p:xfrm>
          <a:off x="5128946" y="2582824"/>
          <a:ext cx="3871913" cy="1122362"/>
        </p:xfrm>
        <a:graphic>
          <a:graphicData uri="http://schemas.openxmlformats.org/presentationml/2006/ole">
            <mc:AlternateContent xmlns:mc="http://schemas.openxmlformats.org/markup-compatibility/2006">
              <mc:Choice xmlns:v="urn:schemas-microsoft-com:vml" Requires="v">
                <p:oleObj spid="_x0000_s11270" name="Equation" r:id="rId7" imgW="2184120" imgH="634680" progId="Equation.DSMT4">
                  <p:embed/>
                </p:oleObj>
              </mc:Choice>
              <mc:Fallback>
                <p:oleObj name="Equation" r:id="rId7" imgW="2184120" imgH="634680" progId="Equation.DSMT4">
                  <p:embed/>
                  <p:pic>
                    <p:nvPicPr>
                      <p:cNvPr id="56" name="Object 55">
                        <a:extLst>
                          <a:ext uri="{FF2B5EF4-FFF2-40B4-BE49-F238E27FC236}">
                            <a16:creationId xmlns:a16="http://schemas.microsoft.com/office/drawing/2014/main" id="{8BF47DF3-4DE5-4371-89C0-AAC90B6EF0A9}"/>
                          </a:ext>
                        </a:extLst>
                      </p:cNvPr>
                      <p:cNvPicPr/>
                      <p:nvPr/>
                    </p:nvPicPr>
                    <p:blipFill>
                      <a:blip r:embed="rId8"/>
                      <a:stretch>
                        <a:fillRect/>
                      </a:stretch>
                    </p:blipFill>
                    <p:spPr>
                      <a:xfrm>
                        <a:off x="5128946" y="2582824"/>
                        <a:ext cx="3871913" cy="1122362"/>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588175548"/>
      </p:ext>
    </p:extLst>
  </p:cSld>
  <p:clrMapOvr>
    <a:masterClrMapping/>
  </p:clrMapOvr>
  <mc:AlternateContent xmlns:mc="http://schemas.openxmlformats.org/markup-compatibility/2006" xmlns:p14="http://schemas.microsoft.com/office/powerpoint/2010/main">
    <mc:Choice Requires="p14">
      <p:transition spd="slow" p14:dur="2000" advTm="91373"/>
    </mc:Choice>
    <mc:Fallback xmlns="">
      <p:transition spd="slow" advTm="91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11.6|20.8|3.8|20.9|23.9|19.4"/>
</p:tagLst>
</file>

<file path=ppt/tags/tag10.xml><?xml version="1.0" encoding="utf-8"?>
<p:tagLst xmlns:a="http://schemas.openxmlformats.org/drawingml/2006/main" xmlns:r="http://schemas.openxmlformats.org/officeDocument/2006/relationships" xmlns:p="http://schemas.openxmlformats.org/presentationml/2006/main">
  <p:tag name="TIMING" val="|4.7|22.9|33"/>
</p:tagLst>
</file>

<file path=ppt/tags/tag11.xml><?xml version="1.0" encoding="utf-8"?>
<p:tagLst xmlns:a="http://schemas.openxmlformats.org/drawingml/2006/main" xmlns:r="http://schemas.openxmlformats.org/officeDocument/2006/relationships" xmlns:p="http://schemas.openxmlformats.org/presentationml/2006/main">
  <p:tag name="TIMING" val="|16.2|2|4.6|9.6|35.2|27.2"/>
</p:tagLst>
</file>

<file path=ppt/tags/tag12.xml><?xml version="1.0" encoding="utf-8"?>
<p:tagLst xmlns:a="http://schemas.openxmlformats.org/drawingml/2006/main" xmlns:r="http://schemas.openxmlformats.org/officeDocument/2006/relationships" xmlns:p="http://schemas.openxmlformats.org/presentationml/2006/main">
  <p:tag name="TIMING" val="|16.2|2|4.6|9.6|35.2|27.2"/>
</p:tagLst>
</file>

<file path=ppt/tags/tag13.xml><?xml version="1.0" encoding="utf-8"?>
<p:tagLst xmlns:a="http://schemas.openxmlformats.org/drawingml/2006/main" xmlns:r="http://schemas.openxmlformats.org/officeDocument/2006/relationships" xmlns:p="http://schemas.openxmlformats.org/presentationml/2006/main">
  <p:tag name="TIMING" val="|8.7|37.5"/>
</p:tagLst>
</file>

<file path=ppt/tags/tag14.xml><?xml version="1.0" encoding="utf-8"?>
<p:tagLst xmlns:a="http://schemas.openxmlformats.org/drawingml/2006/main" xmlns:r="http://schemas.openxmlformats.org/officeDocument/2006/relationships" xmlns:p="http://schemas.openxmlformats.org/presentationml/2006/main">
  <p:tag name="TIMING" val="|24.8|7.1|33.3"/>
</p:tagLst>
</file>

<file path=ppt/tags/tag15.xml><?xml version="1.0" encoding="utf-8"?>
<p:tagLst xmlns:a="http://schemas.openxmlformats.org/drawingml/2006/main" xmlns:r="http://schemas.openxmlformats.org/officeDocument/2006/relationships" xmlns:p="http://schemas.openxmlformats.org/presentationml/2006/main">
  <p:tag name="TIMING" val="|15.4|17.8|3.7|13.4|23.4"/>
</p:tagLst>
</file>

<file path=ppt/tags/tag16.xml><?xml version="1.0" encoding="utf-8"?>
<p:tagLst xmlns:a="http://schemas.openxmlformats.org/drawingml/2006/main" xmlns:r="http://schemas.openxmlformats.org/officeDocument/2006/relationships" xmlns:p="http://schemas.openxmlformats.org/presentationml/2006/main">
  <p:tag name="TIMING" val="|31.1|11.7|30.4|20.2"/>
</p:tagLst>
</file>

<file path=ppt/tags/tag17.xml><?xml version="1.0" encoding="utf-8"?>
<p:tagLst xmlns:a="http://schemas.openxmlformats.org/drawingml/2006/main" xmlns:r="http://schemas.openxmlformats.org/officeDocument/2006/relationships" xmlns:p="http://schemas.openxmlformats.org/presentationml/2006/main">
  <p:tag name="TIMING" val="|27.8|8.7|6.7|21.4"/>
</p:tagLst>
</file>

<file path=ppt/tags/tag18.xml><?xml version="1.0" encoding="utf-8"?>
<p:tagLst xmlns:a="http://schemas.openxmlformats.org/drawingml/2006/main" xmlns:r="http://schemas.openxmlformats.org/officeDocument/2006/relationships" xmlns:p="http://schemas.openxmlformats.org/presentationml/2006/main">
  <p:tag name="TIMING" val="|28.2|21.5"/>
</p:tagLst>
</file>

<file path=ppt/tags/tag19.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17.2|11.5|11|25.9|18.3|7.3|26"/>
</p:tagLst>
</file>

<file path=ppt/tags/tag3.xml><?xml version="1.0" encoding="utf-8"?>
<p:tagLst xmlns:a="http://schemas.openxmlformats.org/drawingml/2006/main" xmlns:r="http://schemas.openxmlformats.org/officeDocument/2006/relationships" xmlns:p="http://schemas.openxmlformats.org/presentationml/2006/main">
  <p:tag name="TIMING" val="|38.6|7.7"/>
</p:tagLst>
</file>

<file path=ppt/tags/tag4.xml><?xml version="1.0" encoding="utf-8"?>
<p:tagLst xmlns:a="http://schemas.openxmlformats.org/drawingml/2006/main" xmlns:r="http://schemas.openxmlformats.org/officeDocument/2006/relationships" xmlns:p="http://schemas.openxmlformats.org/presentationml/2006/main">
  <p:tag name="TIMING" val="|38.6|7.7"/>
</p:tagLst>
</file>

<file path=ppt/tags/tag5.xml><?xml version="1.0" encoding="utf-8"?>
<p:tagLst xmlns:a="http://schemas.openxmlformats.org/drawingml/2006/main" xmlns:r="http://schemas.openxmlformats.org/officeDocument/2006/relationships" xmlns:p="http://schemas.openxmlformats.org/presentationml/2006/main">
  <p:tag name="TIMING" val="|38.6|7.7"/>
</p:tagLst>
</file>

<file path=ppt/tags/tag6.xml><?xml version="1.0" encoding="utf-8"?>
<p:tagLst xmlns:a="http://schemas.openxmlformats.org/drawingml/2006/main" xmlns:r="http://schemas.openxmlformats.org/officeDocument/2006/relationships" xmlns:p="http://schemas.openxmlformats.org/presentationml/2006/main">
  <p:tag name="TIMING" val="|73.6|101.8"/>
</p:tagLst>
</file>

<file path=ppt/tags/tag7.xml><?xml version="1.0" encoding="utf-8"?>
<p:tagLst xmlns:a="http://schemas.openxmlformats.org/drawingml/2006/main" xmlns:r="http://schemas.openxmlformats.org/officeDocument/2006/relationships" xmlns:p="http://schemas.openxmlformats.org/presentationml/2006/main">
  <p:tag name="TIMING" val="|16.6|2.2|6.6|4.5|10.2|22.5"/>
</p:tagLst>
</file>

<file path=ppt/tags/tag8.xml><?xml version="1.0" encoding="utf-8"?>
<p:tagLst xmlns:a="http://schemas.openxmlformats.org/drawingml/2006/main" xmlns:r="http://schemas.openxmlformats.org/officeDocument/2006/relationships" xmlns:p="http://schemas.openxmlformats.org/presentationml/2006/main">
  <p:tag name="TIMING" val="|37.9|17.5"/>
</p:tagLst>
</file>

<file path=ppt/tags/tag9.xml><?xml version="1.0" encoding="utf-8"?>
<p:tagLst xmlns:a="http://schemas.openxmlformats.org/drawingml/2006/main" xmlns:r="http://schemas.openxmlformats.org/officeDocument/2006/relationships" xmlns:p="http://schemas.openxmlformats.org/presentationml/2006/main">
  <p:tag name="TIMING" val="|33.5|15.4|2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97894</TotalTime>
  <Words>2115</Words>
  <Application>Microsoft Office PowerPoint</Application>
  <PresentationFormat>On-screen Show (4:3)</PresentationFormat>
  <Paragraphs>420</Paragraphs>
  <Slides>29</Slides>
  <Notes>0</Notes>
  <HiddenSlides>0</HiddenSlides>
  <MMClips>25</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29</vt:i4>
      </vt:variant>
    </vt:vector>
  </HeadingPairs>
  <TitlesOfParts>
    <vt:vector size="43" baseType="lpstr">
      <vt:lpstr>ＭＳ Ｐゴシック</vt:lpstr>
      <vt:lpstr>Arial</vt:lpstr>
      <vt:lpstr>Bookman Old Style</vt:lpstr>
      <vt:lpstr>Calibri</vt:lpstr>
      <vt:lpstr>Cambria</vt:lpstr>
      <vt:lpstr>Consolas</vt:lpstr>
      <vt:lpstr>Constantia</vt:lpstr>
      <vt:lpstr>Georgia</vt:lpstr>
      <vt:lpstr>Symbol</vt:lpstr>
      <vt:lpstr>Tahoma</vt:lpstr>
      <vt:lpstr>Times New Roman</vt:lpstr>
      <vt:lpstr>Office Theme</vt:lpstr>
      <vt:lpstr>Equation</vt:lpstr>
      <vt:lpstr>MathType 6.0 Equation</vt:lpstr>
      <vt:lpstr>Approximating values using interpolating polynomials</vt:lpstr>
      <vt:lpstr>Introduction</vt:lpstr>
      <vt:lpstr>Review</vt:lpstr>
      <vt:lpstr>Linear interpolation</vt:lpstr>
      <vt:lpstr>Linear interpolation</vt:lpstr>
      <vt:lpstr>Linear interpolation</vt:lpstr>
      <vt:lpstr>Linear interpolation</vt:lpstr>
      <vt:lpstr>Linear interpolation</vt:lpstr>
      <vt:lpstr>Linear interpolation</vt:lpstr>
      <vt:lpstr>Quadratic interpolation</vt:lpstr>
      <vt:lpstr>Centered quadratic interpolation</vt:lpstr>
      <vt:lpstr>Centered quadratic interpolation</vt:lpstr>
      <vt:lpstr>Centered quadratic interpolation</vt:lpstr>
      <vt:lpstr>Centered quadratic interpolation</vt:lpstr>
      <vt:lpstr>Centered cubic interpolation</vt:lpstr>
      <vt:lpstr>Centered cubic interpolation</vt:lpstr>
      <vt:lpstr>Centered cubic interpolation</vt:lpstr>
      <vt:lpstr>Backward interpolating polynomials</vt:lpstr>
      <vt:lpstr>Backward quadratic interpolation</vt:lpstr>
      <vt:lpstr>Backward quadratic interpolation</vt:lpstr>
      <vt:lpstr>Backward cubic interpolation</vt:lpstr>
      <vt:lpstr>Implementations</vt:lpstr>
      <vt:lpstr>Summary</vt:lpstr>
      <vt:lpstr>Summary</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1707</cp:revision>
  <dcterms:created xsi:type="dcterms:W3CDTF">2020-04-30T19:27:29Z</dcterms:created>
  <dcterms:modified xsi:type="dcterms:W3CDTF">2024-04-13T19:40:22Z</dcterms:modified>
</cp:coreProperties>
</file>